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76"/>
  </p:notesMasterIdLst>
  <p:sldIdLst>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Lst>
  <p:sldSz cx="9144000" cy="5143500" type="screen16x9"/>
  <p:notesSz cx="6858000" cy="9144000"/>
  <p:embeddedFontLst>
    <p:embeddedFont>
      <p:font typeface="Coming Soon" panose="020B0604020202020204" charset="0"/>
      <p:regular r:id="rId77"/>
    </p:embeddedFont>
    <p:embeddedFont>
      <p:font typeface="Consolas" panose="020B0609020204030204" pitchFamily="49" charset="0"/>
      <p:regular r:id="rId78"/>
      <p:bold r:id="rId79"/>
      <p:italic r:id="rId80"/>
      <p:boldItalic r:id="rId81"/>
    </p:embeddedFont>
    <p:embeddedFont>
      <p:font typeface="Impact" panose="020B0806030902050204" pitchFamily="34" charset="0"/>
      <p:regular r:id="rId82"/>
    </p:embeddedFont>
    <p:embeddedFont>
      <p:font typeface="Proxima Nova" panose="020B0604020202020204" charset="0"/>
      <p:regular r:id="rId83"/>
      <p:bold r:id="rId84"/>
      <p:italic r:id="rId85"/>
      <p:boldItalic r:id="rId86"/>
    </p:embeddedFont>
    <p:embeddedFont>
      <p:font typeface="Ubuntu" panose="020B0604020202020204" charset="0"/>
      <p:regular r:id="rId87"/>
      <p:bold r:id="rId88"/>
      <p:italic r:id="rId89"/>
      <p:boldItalic r:id="rId9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896291-754A-4544-A676-CF308190B313}">
  <a:tblStyle styleId="{4F896291-754A-4544-A676-CF308190B31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F8318A0-F02B-4CE9-9B85-2B3E13FB8B70}" styleName="Table_1">
    <a:wholeTbl>
      <a:tcTxStyle>
        <a:font>
          <a:latin typeface="Arial"/>
          <a:ea typeface="Arial"/>
          <a:cs typeface="Arial"/>
        </a:font>
        <a:srgbClr val="000000"/>
      </a:tcTxStyle>
      <a:tcStyle>
        <a:tcBdr>
          <a:left>
            <a:ln w="38100" cap="flat" cmpd="sng">
              <a:solidFill>
                <a:srgbClr val="FFFFFF"/>
              </a:solidFill>
              <a:prstDash val="solid"/>
              <a:round/>
              <a:headEnd type="none" w="sm" len="sm"/>
              <a:tailEnd type="none" w="sm" len="sm"/>
            </a:ln>
          </a:left>
          <a:right>
            <a:ln w="38100" cap="flat" cmpd="sng">
              <a:solidFill>
                <a:srgbClr val="FFFFFF"/>
              </a:solidFill>
              <a:prstDash val="solid"/>
              <a:round/>
              <a:headEnd type="none" w="sm" len="sm"/>
              <a:tailEnd type="none" w="sm" len="sm"/>
            </a:ln>
          </a:right>
          <a:top>
            <a:ln w="38100" cap="flat" cmpd="sng">
              <a:solidFill>
                <a:srgbClr val="FFFFFF"/>
              </a:solidFill>
              <a:prstDash val="solid"/>
              <a:round/>
              <a:headEnd type="none" w="sm" len="sm"/>
              <a:tailEnd type="none" w="sm" len="sm"/>
            </a:ln>
          </a:top>
          <a:bottom>
            <a:ln w="38100" cap="flat" cmpd="sng">
              <a:solidFill>
                <a:srgbClr val="FFFFFF"/>
              </a:solidFill>
              <a:prstDash val="solid"/>
              <a:round/>
              <a:headEnd type="none" w="sm" len="sm"/>
              <a:tailEnd type="none" w="sm" len="sm"/>
            </a:ln>
          </a:bottom>
          <a:insideH>
            <a:ln w="38100" cap="flat" cmpd="sng">
              <a:solidFill>
                <a:srgbClr val="FFFFFF"/>
              </a:solidFill>
              <a:prstDash val="solid"/>
              <a:round/>
              <a:headEnd type="none" w="sm" len="sm"/>
              <a:tailEnd type="none" w="sm" len="sm"/>
            </a:ln>
          </a:insideH>
          <a:insideV>
            <a:ln w="38100" cap="flat" cmpd="sng">
              <a:solidFill>
                <a:srgbClr val="FFFFFF"/>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sorterViewPr>
    <p:cViewPr>
      <p:scale>
        <a:sx n="100" d="100"/>
        <a:sy n="100" d="100"/>
      </p:scale>
      <p:origin x="0" y="-228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font" Target="fonts/font8.fntdata"/><Relationship Id="rId89" Type="http://schemas.openxmlformats.org/officeDocument/2006/relationships/font" Target="fonts/font13.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font" Target="fonts/font3.fntdata"/><Relationship Id="rId5" Type="http://schemas.openxmlformats.org/officeDocument/2006/relationships/slide" Target="slides/slide3.xml"/><Relationship Id="rId90" Type="http://schemas.openxmlformats.org/officeDocument/2006/relationships/font" Target="fonts/font14.fntdata"/><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font" Target="fonts/font4.fntdata"/><Relationship Id="rId85" Type="http://schemas.openxmlformats.org/officeDocument/2006/relationships/font" Target="fonts/font9.fntdata"/><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font" Target="fonts/font7.fntdata"/><Relationship Id="rId88" Type="http://schemas.openxmlformats.org/officeDocument/2006/relationships/font" Target="fonts/font12.fntdata"/><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font" Target="fonts/font2.fntdata"/><Relationship Id="rId81" Type="http://schemas.openxmlformats.org/officeDocument/2006/relationships/font" Target="fonts/font5.fntdata"/><Relationship Id="rId86" Type="http://schemas.openxmlformats.org/officeDocument/2006/relationships/font" Target="fonts/font10.fntdata"/><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font" Target="fonts/font11.fntdata"/><Relationship Id="rId61" Type="http://schemas.openxmlformats.org/officeDocument/2006/relationships/slide" Target="slides/slide59.xml"/><Relationship Id="rId82" Type="http://schemas.openxmlformats.org/officeDocument/2006/relationships/font" Target="fonts/font6.fntdata"/><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cf6700a0a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cf6700a0a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41c0fc916c_3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41c0fc916c_3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41c0fc916c_3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41c0fc916c_3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41c0fc916c_3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41c0fc916c_3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41c0fc916c_3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41c0fc916c_3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41c0fc916c_3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41c0fc916c_3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41c0fc916c_3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41c0fc916c_3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41c0fc916c_3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41c0fc916c_3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41c0fc916c_3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41c0fc916c_3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41c0fc916c_3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41c0fc916c_3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41c0fc916c_3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41c0fc916c_3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cdc2d5400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cdc2d5400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41c0fc916c_3_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41c0fc916c_3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41c0fc916c_3_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41c0fc916c_3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41c0fc916c_3_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41c0fc916c_3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41c0fc916c_3_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5" name="Google Shape;605;g41c0fc916c_3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41c0fc916c_3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 name="Google Shape;632;g41c0fc916c_3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Review these key takeaways with students.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41c0fc916c_3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41c0fc916c_3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41c0fc916c_3_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41c0fc916c_3_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41b73d7dc0_0_2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41b73d7dc0_0_2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41b73d7dc0_0_26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41b73d7dc0_0_26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cf6700a0a5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 name="Google Shape;699;gcf6700a0a5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41b73d7dc0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41b73d7dc0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cdc2d5400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cdc2d5400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41b73d7dc0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 name="Google Shape;709;g41b73d7dc0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41b73d7dc0_0_2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41b73d7dc0_0_2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41b73d7dc0_0_2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41b73d7dc0_0_2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41b73d7dc0_0_25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41b73d7dc0_0_2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41b73d7dc0_0_25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 name="Google Shape;735;g41b73d7dc0_0_2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475e5d3c1e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3" name="Google Shape;743;g475e5d3c1e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475e5d3c1e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 name="Google Shape;751;g475e5d3c1e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41b73d7dc0_0_2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9" name="Google Shape;759;g41b73d7dc0_0_2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475e5d3c1e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6" name="Google Shape;766;g475e5d3c1e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41b73d7dc0_0_2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41b73d7dc0_0_2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475e5d3c1e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475e5d3c1e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475e5d3c1e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475e5d3c1e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475e5d3c1e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475e5d3c1e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475e5d3c1e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475e5d3c1e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475e5d3c1e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7" name="Google Shape;807;g475e5d3c1e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41b73d7dc0_0_25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5" name="Google Shape;815;g41b73d7dc0_0_25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41b73d7dc0_0_2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41b73d7dc0_0_2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41b73d7dc0_0_26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5" name="Google Shape;825;g41b73d7dc0_0_26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cf6700a0a5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cf6700a0a5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gcdc2d5400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6" name="Google Shape;836;gcdc2d5400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41c0fc916c_3_5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41c0fc916c_3_5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41b73d7dc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41b73d7dc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41b73d7dc0_0_2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7" name="Google Shape;847;g41b73d7dc0_0_2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41b73d7dc0_0_2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1" name="Google Shape;851;g41b73d7dc0_0_2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60809b9a94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g60809b9a94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60809b9a94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g60809b9a94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60809b9a94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60809b9a94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60809b9a94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60809b9a94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60809b9a94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8" name="Google Shape;888;g60809b9a94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60809b9a9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60809b9a9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g60809b9a94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5" name="Google Shape;905;g60809b9a94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41b73d7dc0_0_2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41b73d7dc0_0_2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6b11c9ae05_17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6b11c9ae05_17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41b73d7dc0_0_25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41b73d7dc0_0_25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41b73d7dc0_0_25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41b73d7dc0_0_2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cf6700a0a5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gcf6700a0a5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gcdc2d5400f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4" name="Google Shape;934;gcdc2d5400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7eb7e11e8c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0" name="Google Shape;940;g7eb7e11e8c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g7eb7e11e8c_4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5" name="Google Shape;945;g7eb7e11e8c_4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7eb7e11e8c_4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7eb7e11e8c_4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g7eb7e11e8c_4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3" name="Google Shape;953;g7eb7e11e8c_4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g7eb7e11e8c_4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2" name="Google Shape;962;g7eb7e11e8c_4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41b73d7dc0_0_26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41b73d7dc0_0_2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g7eb7e11e8c_4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8" name="Google Shape;968;g7eb7e11e8c_4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g7eb7e11e8c_4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6" name="Google Shape;976;g7eb7e11e8c_4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g7eb7e11e8c_4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 name="Google Shape;984;g7eb7e11e8c_4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g7eb7e11e8c_4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8" name="Google Shape;988;g7eb7e11e8c_4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41b73d7dc0_0_26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41b73d7dc0_0_26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41c0fc916c_3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41c0fc916c_3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 name="Google Shape;62;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3" name="Google Shape;63;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4"/>
        <p:cNvGrpSpPr/>
        <p:nvPr/>
      </p:nvGrpSpPr>
      <p:grpSpPr>
        <a:xfrm>
          <a:off x="0" y="0"/>
          <a:ext cx="0" cy="0"/>
          <a:chOff x="0" y="0"/>
          <a:chExt cx="0" cy="0"/>
        </a:xfrm>
      </p:grpSpPr>
      <p:sp>
        <p:nvSpPr>
          <p:cNvPr id="65" name="Google Shape;65;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6" name="Google Shape;66;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7" name="Google Shape;67;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8" name="Google Shape;68;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sp>
        <p:nvSpPr>
          <p:cNvPr id="70" name="Google Shape;70;p18"/>
          <p:cNvSpPr txBox="1">
            <a:spLocks noGrp="1"/>
          </p:cNvSpPr>
          <p:nvPr>
            <p:ph type="title"/>
          </p:nvPr>
        </p:nvSpPr>
        <p:spPr>
          <a:xfrm>
            <a:off x="0" y="2285400"/>
            <a:ext cx="9144000" cy="572700"/>
          </a:xfrm>
          <a:prstGeom prst="rect">
            <a:avLst/>
          </a:prstGeom>
          <a:solidFill>
            <a:srgbClr val="00ADBC"/>
          </a:solidFill>
        </p:spPr>
        <p:txBody>
          <a:bodyPr spcFirstLastPara="1" wrap="square" lIns="91425" tIns="91425" rIns="91425" bIns="91425" anchor="t" anchorCtr="0">
            <a:noAutofit/>
          </a:bodyPr>
          <a:lstStyle>
            <a:lvl1pPr lvl="0" algn="ctr" rtl="0">
              <a:spcBef>
                <a:spcPts val="0"/>
              </a:spcBef>
              <a:spcAft>
                <a:spcPts val="0"/>
              </a:spcAft>
              <a:buClr>
                <a:srgbClr val="FFFFFF"/>
              </a:buClr>
              <a:buSzPts val="2800"/>
              <a:buFont typeface="Proxima Nova"/>
              <a:buNone/>
              <a:defRPr>
                <a:solidFill>
                  <a:srgbClr val="FFFFFF"/>
                </a:solidFill>
                <a:latin typeface="Proxima Nova"/>
                <a:ea typeface="Proxima Nova"/>
                <a:cs typeface="Proxima Nova"/>
                <a:sym typeface="Proxima Nov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1" name="Google Shape;71;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4" name="Google Shape;74;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5" name="Google Shape;75;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6"/>
        <p:cNvGrpSpPr/>
        <p:nvPr/>
      </p:nvGrpSpPr>
      <p:grpSpPr>
        <a:xfrm>
          <a:off x="0" y="0"/>
          <a:ext cx="0" cy="0"/>
          <a:chOff x="0" y="0"/>
          <a:chExt cx="0" cy="0"/>
        </a:xfrm>
      </p:grpSpPr>
      <p:sp>
        <p:nvSpPr>
          <p:cNvPr id="77" name="Google Shape;77;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78" name="Google Shape;78;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9"/>
        <p:cNvGrpSpPr/>
        <p:nvPr/>
      </p:nvGrpSpPr>
      <p:grpSpPr>
        <a:xfrm>
          <a:off x="0" y="0"/>
          <a:ext cx="0" cy="0"/>
          <a:chOff x="0" y="0"/>
          <a:chExt cx="0" cy="0"/>
        </a:xfrm>
      </p:grpSpPr>
      <p:sp>
        <p:nvSpPr>
          <p:cNvPr id="80" name="Google Shape;80;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2" name="Google Shape;82;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3" name="Google Shape;83;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4" name="Google Shape;84;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5"/>
        <p:cNvGrpSpPr/>
        <p:nvPr/>
      </p:nvGrpSpPr>
      <p:grpSpPr>
        <a:xfrm>
          <a:off x="0" y="0"/>
          <a:ext cx="0" cy="0"/>
          <a:chOff x="0" y="0"/>
          <a:chExt cx="0" cy="0"/>
        </a:xfrm>
      </p:grpSpPr>
      <p:sp>
        <p:nvSpPr>
          <p:cNvPr id="86" name="Google Shape;86;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87" name="Google Shape;87;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8"/>
        <p:cNvGrpSpPr/>
        <p:nvPr/>
      </p:nvGrpSpPr>
      <p:grpSpPr>
        <a:xfrm>
          <a:off x="0" y="0"/>
          <a:ext cx="0" cy="0"/>
          <a:chOff x="0" y="0"/>
          <a:chExt cx="0" cy="0"/>
        </a:xfrm>
      </p:grpSpPr>
      <p:sp>
        <p:nvSpPr>
          <p:cNvPr id="89" name="Google Shape;89;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0" name="Google Shape;90;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1" name="Google Shape;91;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2"/>
        <p:cNvGrpSpPr/>
        <p:nvPr/>
      </p:nvGrpSpPr>
      <p:grpSpPr>
        <a:xfrm>
          <a:off x="0" y="0"/>
          <a:ext cx="0" cy="0"/>
          <a:chOff x="0" y="0"/>
          <a:chExt cx="0" cy="0"/>
        </a:xfrm>
      </p:grpSpPr>
      <p:sp>
        <p:nvSpPr>
          <p:cNvPr id="93" name="Google Shape;93;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2.jpg"/><Relationship Id="rId4" Type="http://schemas.openxmlformats.org/officeDocument/2006/relationships/hyperlink" Target="http://www.youtube.com/watch?v=OTvi0XRTIjA"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1.xml"/><Relationship Id="rId5" Type="http://schemas.openxmlformats.org/officeDocument/2006/relationships/image" Target="../media/image3.jpg"/><Relationship Id="rId4" Type="http://schemas.openxmlformats.org/officeDocument/2006/relationships/hyperlink" Target="http://www.youtube.com/watch?v=mzm-xqXH8BQ"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1.xml"/><Relationship Id="rId5" Type="http://schemas.openxmlformats.org/officeDocument/2006/relationships/image" Target="../media/image17.jpg"/><Relationship Id="rId4" Type="http://schemas.openxmlformats.org/officeDocument/2006/relationships/hyperlink" Target="http://www.youtube.com/watch?v=jC85CeXs3d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1.xml"/><Relationship Id="rId5" Type="http://schemas.openxmlformats.org/officeDocument/2006/relationships/image" Target="../media/image19.pn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1.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1.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21.xml"/><Relationship Id="rId4" Type="http://schemas.openxmlformats.org/officeDocument/2006/relationships/image" Target="../media/image20.gif"/></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1.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21.xm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21.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21.xml"/><Relationship Id="rId5" Type="http://schemas.openxmlformats.org/officeDocument/2006/relationships/image" Target="../media/image22.png"/><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2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21.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21.xml"/><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1.xml"/><Relationship Id="rId5" Type="http://schemas.openxmlformats.org/officeDocument/2006/relationships/image" Target="../media/image25.jpg"/><Relationship Id="rId4" Type="http://schemas.openxmlformats.org/officeDocument/2006/relationships/hyperlink" Target="http://www.youtube.com/watch?v=Aad0UJXGcR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3.xml"/><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21.xml"/><Relationship Id="rId4" Type="http://schemas.openxmlformats.org/officeDocument/2006/relationships/image" Target="../media/image26.png"/></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5.xml"/><Relationship Id="rId1" Type="http://schemas.openxmlformats.org/officeDocument/2006/relationships/slideLayout" Target="../slideLayouts/slideLayout21.xml"/><Relationship Id="rId5" Type="http://schemas.openxmlformats.org/officeDocument/2006/relationships/image" Target="../media/image28.png"/><Relationship Id="rId4" Type="http://schemas.openxmlformats.org/officeDocument/2006/relationships/image" Target="../media/image27.png"/></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6.xml"/><Relationship Id="rId1" Type="http://schemas.openxmlformats.org/officeDocument/2006/relationships/slideLayout" Target="../slideLayouts/slideLayout21.xml"/><Relationship Id="rId6" Type="http://schemas.openxmlformats.org/officeDocument/2006/relationships/hyperlink" Target="https://drive.google.com/file/d/1cAPQAB3SnRKarGzMrCj-TP3wu_2xSDQ9/view?usp=sharing" TargetMode="External"/><Relationship Id="rId5" Type="http://schemas.openxmlformats.org/officeDocument/2006/relationships/image" Target="../media/image29.jpg"/><Relationship Id="rId4" Type="http://schemas.openxmlformats.org/officeDocument/2006/relationships/hyperlink" Target="http://www.youtube.com/watch?v=Vlj1_X474to"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7.xml"/><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8.xml"/><Relationship Id="rId1" Type="http://schemas.openxmlformats.org/officeDocument/2006/relationships/slideLayout" Target="../slideLayouts/slideLayout21.xml"/><Relationship Id="rId5" Type="http://schemas.openxmlformats.org/officeDocument/2006/relationships/image" Target="../media/image31.png"/><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9.xml"/><Relationship Id="rId1" Type="http://schemas.openxmlformats.org/officeDocument/2006/relationships/slideLayout" Target="../slideLayouts/slideLayout21.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0.xml"/><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1.xml"/><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2.xml"/><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3.xml"/><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1.xml"/><Relationship Id="rId5" Type="http://schemas.openxmlformats.org/officeDocument/2006/relationships/image" Target="../media/image33.jpg"/><Relationship Id="rId4" Type="http://schemas.openxmlformats.org/officeDocument/2006/relationships/hyperlink" Target="http://www.youtube.com/watch?v=d5IK3kUlXW4"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6.xml"/><Relationship Id="rId1" Type="http://schemas.openxmlformats.org/officeDocument/2006/relationships/slideLayout" Target="../slideLayouts/slideLayout21.xml"/></Relationships>
</file>

<file path=ppt/slides/_rels/slide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7.xml"/><Relationship Id="rId1" Type="http://schemas.openxmlformats.org/officeDocument/2006/relationships/slideLayout" Target="../slideLayouts/slideLayout21.xml"/></Relationships>
</file>

<file path=ppt/slides/_rels/slide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8.xml"/><Relationship Id="rId1" Type="http://schemas.openxmlformats.org/officeDocument/2006/relationships/slideLayout" Target="../slideLayouts/slideLayout21.xml"/><Relationship Id="rId5" Type="http://schemas.openxmlformats.org/officeDocument/2006/relationships/image" Target="../media/image35.png"/><Relationship Id="rId4" Type="http://schemas.openxmlformats.org/officeDocument/2006/relationships/image" Target="../media/image34.png"/></Relationships>
</file>

<file path=ppt/slides/_rels/slide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9.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0.xml"/><Relationship Id="rId1" Type="http://schemas.openxmlformats.org/officeDocument/2006/relationships/slideLayout" Target="../slideLayouts/slideLayout21.xml"/><Relationship Id="rId4" Type="http://schemas.openxmlformats.org/officeDocument/2006/relationships/image" Target="../media/image36.png"/></Relationships>
</file>

<file path=ppt/slides/_rels/slide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1.xml"/><Relationship Id="rId1" Type="http://schemas.openxmlformats.org/officeDocument/2006/relationships/slideLayout" Target="../slideLayouts/slideLayout21.xml"/><Relationship Id="rId5" Type="http://schemas.openxmlformats.org/officeDocument/2006/relationships/image" Target="../media/image38.png"/><Relationship Id="rId4" Type="http://schemas.openxmlformats.org/officeDocument/2006/relationships/image" Target="../media/image37.png"/></Relationships>
</file>

<file path=ppt/slides/_rels/slide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2.xml"/><Relationship Id="rId1" Type="http://schemas.openxmlformats.org/officeDocument/2006/relationships/slideLayout" Target="../slideLayouts/slideLayout21.xml"/></Relationships>
</file>

<file path=ppt/slides/_rels/slide7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1"/>
        <p:cNvGrpSpPr/>
        <p:nvPr/>
      </p:nvGrpSpPr>
      <p:grpSpPr>
        <a:xfrm>
          <a:off x="0" y="0"/>
          <a:ext cx="0" cy="0"/>
          <a:chOff x="0" y="0"/>
          <a:chExt cx="0" cy="0"/>
        </a:xfrm>
      </p:grpSpPr>
      <p:sp>
        <p:nvSpPr>
          <p:cNvPr id="112" name="Google Shape;112;p28"/>
          <p:cNvSpPr txBox="1"/>
          <p:nvPr/>
        </p:nvSpPr>
        <p:spPr>
          <a:xfrm>
            <a:off x="0" y="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1 - Set Up</a:t>
            </a:r>
            <a:endParaRPr>
              <a:solidFill>
                <a:srgbClr val="FFFFFF"/>
              </a:solidFill>
            </a:endParaRPr>
          </a:p>
        </p:txBody>
      </p:sp>
      <p:pic>
        <p:nvPicPr>
          <p:cNvPr id="113" name="Google Shape;113;p28" descr="A quick introduction to Code.org's EIPM Pedagogy. Learn a little bit about each lesson type and how they work together to help support learning, collaboration, and independent creation.&#10;&#10;Start learning at http://code.org/  &#10; &#10;Stay in touch with us! &#10;• on Twitter https://twitter.com/codeorg &#10;• on Facebook https://www.facebook.com/Code.org &#10;• on Instagram https://instagram.com/codeorg &#10;• on Tumblr https://blog.code.org  &#10;• on LinkedIn https://www.linkedin.com/company/code-org &#10;• on Google+ https://google.com/+codeorg" title="Guide to EIPM Lessons">
            <a:hlinkClick r:id="rId4"/>
          </p:cNvPr>
          <p:cNvPicPr preferRelativeResize="0"/>
          <p:nvPr/>
        </p:nvPicPr>
        <p:blipFill>
          <a:blip r:embed="rId5">
            <a:alphaModFix/>
          </a:blip>
          <a:stretch>
            <a:fillRect/>
          </a:stretch>
        </p:blipFill>
        <p:spPr>
          <a:xfrm>
            <a:off x="1491563" y="424200"/>
            <a:ext cx="6160876" cy="4620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8"/>
        <p:cNvGrpSpPr/>
        <p:nvPr/>
      </p:nvGrpSpPr>
      <p:grpSpPr>
        <a:xfrm>
          <a:off x="0" y="0"/>
          <a:ext cx="0" cy="0"/>
          <a:chOff x="0" y="0"/>
          <a:chExt cx="0" cy="0"/>
        </a:xfrm>
      </p:grpSpPr>
      <p:sp>
        <p:nvSpPr>
          <p:cNvPr id="199" name="Google Shape;199;p37"/>
          <p:cNvSpPr/>
          <p:nvPr/>
        </p:nvSpPr>
        <p:spPr>
          <a:xfrm>
            <a:off x="258454" y="1641381"/>
            <a:ext cx="1270800" cy="12708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2</a:t>
            </a:r>
            <a:endParaRPr sz="2400">
              <a:latin typeface="Coming Soon"/>
              <a:ea typeface="Coming Soon"/>
              <a:cs typeface="Coming Soon"/>
              <a:sym typeface="Coming Soon"/>
            </a:endParaRPr>
          </a:p>
        </p:txBody>
      </p:sp>
      <p:sp>
        <p:nvSpPr>
          <p:cNvPr id="200" name="Google Shape;200;p37"/>
          <p:cNvSpPr/>
          <p:nvPr/>
        </p:nvSpPr>
        <p:spPr>
          <a:xfrm>
            <a:off x="2635925" y="1641382"/>
            <a:ext cx="1270800" cy="12708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3</a:t>
            </a:r>
            <a:endParaRPr sz="2400">
              <a:latin typeface="Coming Soon"/>
              <a:ea typeface="Coming Soon"/>
              <a:cs typeface="Coming Soon"/>
              <a:sym typeface="Coming Soon"/>
            </a:endParaRPr>
          </a:p>
        </p:txBody>
      </p:sp>
      <p:sp>
        <p:nvSpPr>
          <p:cNvPr id="201" name="Google Shape;201;p37"/>
          <p:cNvSpPr txBox="1"/>
          <p:nvPr/>
        </p:nvSpPr>
        <p:spPr>
          <a:xfrm>
            <a:off x="362350" y="387425"/>
            <a:ext cx="4302600" cy="111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Proxima Nova"/>
                <a:ea typeface="Proxima Nova"/>
                <a:cs typeface="Proxima Nova"/>
                <a:sym typeface="Proxima Nova"/>
              </a:rPr>
              <a:t>Operators</a:t>
            </a:r>
            <a:endParaRPr sz="3000">
              <a:latin typeface="Proxima Nova"/>
              <a:ea typeface="Proxima Nova"/>
              <a:cs typeface="Proxima Nova"/>
              <a:sym typeface="Proxima Nova"/>
            </a:endParaRPr>
          </a:p>
          <a:p>
            <a:pPr marL="0" lvl="0" indent="0" algn="l" rtl="0">
              <a:spcBef>
                <a:spcPts val="0"/>
              </a:spcBef>
              <a:spcAft>
                <a:spcPts val="0"/>
              </a:spcAft>
              <a:buNone/>
            </a:pPr>
            <a:r>
              <a:rPr lang="en" sz="2000">
                <a:latin typeface="Proxima Nova"/>
                <a:ea typeface="Proxima Nova"/>
                <a:cs typeface="Proxima Nova"/>
                <a:sym typeface="Proxima Nova"/>
              </a:rPr>
              <a:t>Fancy name for + - * /</a:t>
            </a:r>
            <a:endParaRPr sz="2000">
              <a:latin typeface="Proxima Nova"/>
              <a:ea typeface="Proxima Nova"/>
              <a:cs typeface="Proxima Nova"/>
              <a:sym typeface="Proxima Nova"/>
            </a:endParaRPr>
          </a:p>
        </p:txBody>
      </p:sp>
      <p:sp>
        <p:nvSpPr>
          <p:cNvPr id="202" name="Google Shape;202;p37"/>
          <p:cNvSpPr txBox="1"/>
          <p:nvPr/>
        </p:nvSpPr>
        <p:spPr>
          <a:xfrm>
            <a:off x="258450" y="3374525"/>
            <a:ext cx="4302600" cy="111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Proxima Nova"/>
                <a:ea typeface="Proxima Nova"/>
                <a:cs typeface="Proxima Nova"/>
                <a:sym typeface="Proxima Nova"/>
              </a:rPr>
              <a:t>Expression</a:t>
            </a:r>
            <a:endParaRPr sz="3000">
              <a:latin typeface="Proxima Nova"/>
              <a:ea typeface="Proxima Nova"/>
              <a:cs typeface="Proxima Nova"/>
              <a:sym typeface="Proxima Nova"/>
            </a:endParaRPr>
          </a:p>
          <a:p>
            <a:pPr marL="0" lvl="0" indent="0" algn="l" rtl="0">
              <a:spcBef>
                <a:spcPts val="0"/>
              </a:spcBef>
              <a:spcAft>
                <a:spcPts val="0"/>
              </a:spcAft>
              <a:buNone/>
            </a:pPr>
            <a:r>
              <a:rPr lang="en" sz="2000">
                <a:solidFill>
                  <a:schemeClr val="dk1"/>
                </a:solidFill>
                <a:latin typeface="Proxima Nova"/>
                <a:ea typeface="Proxima Nova"/>
                <a:cs typeface="Proxima Nova"/>
                <a:sym typeface="Proxima Nova"/>
              </a:rPr>
              <a:t>Combination of operators and values</a:t>
            </a: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sz="2000">
                <a:solidFill>
                  <a:schemeClr val="dk1"/>
                </a:solidFill>
                <a:latin typeface="Proxima Nova"/>
                <a:ea typeface="Proxima Nova"/>
                <a:cs typeface="Proxima Nova"/>
                <a:sym typeface="Proxima Nova"/>
              </a:rPr>
              <a:t>Evaluates to single value</a:t>
            </a: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3000">
              <a:latin typeface="Proxima Nova"/>
              <a:ea typeface="Proxima Nova"/>
              <a:cs typeface="Proxima Nova"/>
              <a:sym typeface="Proxima Nova"/>
            </a:endParaRPr>
          </a:p>
        </p:txBody>
      </p:sp>
      <p:sp>
        <p:nvSpPr>
          <p:cNvPr id="203" name="Google Shape;203;p37"/>
          <p:cNvSpPr txBox="1"/>
          <p:nvPr/>
        </p:nvSpPr>
        <p:spPr>
          <a:xfrm>
            <a:off x="1861639" y="1842781"/>
            <a:ext cx="441900" cy="40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5000">
                <a:latin typeface="Coming Soon"/>
                <a:ea typeface="Coming Soon"/>
                <a:cs typeface="Coming Soon"/>
                <a:sym typeface="Coming Soon"/>
              </a:rPr>
              <a:t>+</a:t>
            </a:r>
            <a:endParaRPr sz="5000">
              <a:latin typeface="Coming Soon"/>
              <a:ea typeface="Coming Soon"/>
              <a:cs typeface="Coming Soon"/>
              <a:sym typeface="Coming Soon"/>
            </a:endParaRPr>
          </a:p>
        </p:txBody>
      </p:sp>
      <p:sp>
        <p:nvSpPr>
          <p:cNvPr id="204" name="Google Shape;204;p37"/>
          <p:cNvSpPr/>
          <p:nvPr/>
        </p:nvSpPr>
        <p:spPr>
          <a:xfrm rot="-5400000">
            <a:off x="1938275" y="1443700"/>
            <a:ext cx="269700" cy="3627900"/>
          </a:xfrm>
          <a:prstGeom prst="leftBrace">
            <a:avLst>
              <a:gd name="adj1" fmla="val 8333"/>
              <a:gd name="adj2" fmla="val 50000"/>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5" name="Google Shape;205;p37"/>
          <p:cNvCxnSpPr/>
          <p:nvPr/>
        </p:nvCxnSpPr>
        <p:spPr>
          <a:xfrm>
            <a:off x="1938175" y="1333025"/>
            <a:ext cx="144300" cy="762900"/>
          </a:xfrm>
          <a:prstGeom prst="straightConnector1">
            <a:avLst/>
          </a:prstGeom>
          <a:noFill/>
          <a:ln w="9525" cap="flat" cmpd="sng">
            <a:solidFill>
              <a:schemeClr val="dk2"/>
            </a:solidFill>
            <a:prstDash val="solid"/>
            <a:round/>
            <a:headEnd type="none" w="med" len="med"/>
            <a:tailEnd type="triangle" w="med" len="med"/>
          </a:ln>
        </p:spPr>
      </p:cxnSp>
      <p:sp>
        <p:nvSpPr>
          <p:cNvPr id="206" name="Google Shape;206;p37"/>
          <p:cNvSpPr/>
          <p:nvPr/>
        </p:nvSpPr>
        <p:spPr>
          <a:xfrm>
            <a:off x="6938900" y="1641382"/>
            <a:ext cx="1270800" cy="12708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5</a:t>
            </a:r>
            <a:endParaRPr sz="2400">
              <a:latin typeface="Coming Soon"/>
              <a:ea typeface="Coming Soon"/>
              <a:cs typeface="Coming Soon"/>
              <a:sym typeface="Coming Soon"/>
            </a:endParaRPr>
          </a:p>
        </p:txBody>
      </p:sp>
      <p:sp>
        <p:nvSpPr>
          <p:cNvPr id="207" name="Google Shape;207;p37"/>
          <p:cNvSpPr txBox="1"/>
          <p:nvPr/>
        </p:nvSpPr>
        <p:spPr>
          <a:xfrm>
            <a:off x="4407616" y="1949550"/>
            <a:ext cx="2859300" cy="40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Proxima Nova"/>
                <a:ea typeface="Proxima Nova"/>
                <a:cs typeface="Proxima Nova"/>
                <a:sym typeface="Proxima Nova"/>
              </a:rPr>
              <a:t>evaluates to  </a:t>
            </a:r>
            <a:endParaRPr sz="3000">
              <a:latin typeface="Proxima Nova"/>
              <a:ea typeface="Proxima Nova"/>
              <a:cs typeface="Proxima Nova"/>
              <a:sym typeface="Proxima Nova"/>
            </a:endParaRPr>
          </a:p>
        </p:txBody>
      </p:sp>
      <p:sp>
        <p:nvSpPr>
          <p:cNvPr id="208" name="Google Shape;208;p37"/>
          <p:cNvSpPr txBox="1"/>
          <p:nvPr/>
        </p:nvSpPr>
        <p:spPr>
          <a:xfrm>
            <a:off x="4727150" y="3534225"/>
            <a:ext cx="3950400" cy="168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Proxima Nova"/>
                <a:ea typeface="Proxima Nova"/>
                <a:cs typeface="Proxima Nova"/>
                <a:sym typeface="Proxima Nova"/>
              </a:rPr>
              <a:t>Do This: </a:t>
            </a:r>
            <a:r>
              <a:rPr lang="en" sz="2000">
                <a:latin typeface="Proxima Nova"/>
                <a:ea typeface="Proxima Nova"/>
                <a:cs typeface="Proxima Nova"/>
                <a:sym typeface="Proxima Nova"/>
              </a:rPr>
              <a:t>Evaluate this expression</a:t>
            </a:r>
            <a:endParaRPr sz="2000">
              <a:latin typeface="Proxima Nova"/>
              <a:ea typeface="Proxima Nova"/>
              <a:cs typeface="Proxima Nova"/>
              <a:sym typeface="Proxima Nova"/>
            </a:endParaRPr>
          </a:p>
        </p:txBody>
      </p:sp>
      <p:sp>
        <p:nvSpPr>
          <p:cNvPr id="209" name="Google Shape;209;p37"/>
          <p:cNvSpPr/>
          <p:nvPr/>
        </p:nvSpPr>
        <p:spPr>
          <a:xfrm>
            <a:off x="5540850" y="3998856"/>
            <a:ext cx="656400" cy="6564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5</a:t>
            </a:r>
            <a:endParaRPr sz="2400">
              <a:latin typeface="Coming Soon"/>
              <a:ea typeface="Coming Soon"/>
              <a:cs typeface="Coming Soon"/>
              <a:sym typeface="Coming Soon"/>
            </a:endParaRPr>
          </a:p>
        </p:txBody>
      </p:sp>
      <p:sp>
        <p:nvSpPr>
          <p:cNvPr id="210" name="Google Shape;210;p37"/>
          <p:cNvSpPr/>
          <p:nvPr/>
        </p:nvSpPr>
        <p:spPr>
          <a:xfrm>
            <a:off x="6919547" y="3998856"/>
            <a:ext cx="656400" cy="6564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1</a:t>
            </a:r>
            <a:endParaRPr sz="2400">
              <a:latin typeface="Coming Soon"/>
              <a:ea typeface="Coming Soon"/>
              <a:cs typeface="Coming Soon"/>
              <a:sym typeface="Coming Soon"/>
            </a:endParaRPr>
          </a:p>
        </p:txBody>
      </p:sp>
      <p:sp>
        <p:nvSpPr>
          <p:cNvPr id="211" name="Google Shape;211;p37"/>
          <p:cNvSpPr txBox="1"/>
          <p:nvPr/>
        </p:nvSpPr>
        <p:spPr>
          <a:xfrm>
            <a:off x="6373952" y="3998856"/>
            <a:ext cx="441900" cy="40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Coming Soon"/>
                <a:ea typeface="Coming Soon"/>
                <a:cs typeface="Coming Soon"/>
                <a:sym typeface="Coming Soon"/>
              </a:rPr>
              <a:t>-</a:t>
            </a:r>
            <a:endParaRPr sz="3000">
              <a:latin typeface="Coming Soon"/>
              <a:ea typeface="Coming Soon"/>
              <a:cs typeface="Coming Soon"/>
              <a:sym typeface="Coming Soon"/>
            </a:endParaRPr>
          </a:p>
        </p:txBody>
      </p:sp>
      <p:sp>
        <p:nvSpPr>
          <p:cNvPr id="212" name="Google Shape;212;p37"/>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1 - Activity</a:t>
            </a:r>
            <a:endParaRPr>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6"/>
        <p:cNvGrpSpPr/>
        <p:nvPr/>
      </p:nvGrpSpPr>
      <p:grpSpPr>
        <a:xfrm>
          <a:off x="0" y="0"/>
          <a:ext cx="0" cy="0"/>
          <a:chOff x="0" y="0"/>
          <a:chExt cx="0" cy="0"/>
        </a:xfrm>
      </p:grpSpPr>
      <p:sp>
        <p:nvSpPr>
          <p:cNvPr id="217" name="Google Shape;217;p38"/>
          <p:cNvSpPr/>
          <p:nvPr/>
        </p:nvSpPr>
        <p:spPr>
          <a:xfrm>
            <a:off x="130650" y="419276"/>
            <a:ext cx="536100" cy="5361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3</a:t>
            </a:r>
            <a:endParaRPr sz="2400">
              <a:latin typeface="Coming Soon"/>
              <a:ea typeface="Coming Soon"/>
              <a:cs typeface="Coming Soon"/>
              <a:sym typeface="Coming Soon"/>
            </a:endParaRPr>
          </a:p>
        </p:txBody>
      </p:sp>
      <p:sp>
        <p:nvSpPr>
          <p:cNvPr id="218" name="Google Shape;218;p38"/>
          <p:cNvSpPr/>
          <p:nvPr/>
        </p:nvSpPr>
        <p:spPr>
          <a:xfrm>
            <a:off x="1256638" y="419276"/>
            <a:ext cx="536100" cy="5361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4</a:t>
            </a:r>
            <a:endParaRPr sz="2400">
              <a:latin typeface="Coming Soon"/>
              <a:ea typeface="Coming Soon"/>
              <a:cs typeface="Coming Soon"/>
              <a:sym typeface="Coming Soon"/>
            </a:endParaRPr>
          </a:p>
        </p:txBody>
      </p:sp>
      <p:sp>
        <p:nvSpPr>
          <p:cNvPr id="219" name="Google Shape;219;p38"/>
          <p:cNvSpPr txBox="1"/>
          <p:nvPr/>
        </p:nvSpPr>
        <p:spPr>
          <a:xfrm>
            <a:off x="1987009" y="521632"/>
            <a:ext cx="1325100" cy="33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evaluates to  </a:t>
            </a:r>
            <a:endParaRPr>
              <a:latin typeface="Proxima Nova"/>
              <a:ea typeface="Proxima Nova"/>
              <a:cs typeface="Proxima Nova"/>
              <a:sym typeface="Proxima Nova"/>
            </a:endParaRPr>
          </a:p>
        </p:txBody>
      </p:sp>
      <p:sp>
        <p:nvSpPr>
          <p:cNvPr id="220" name="Google Shape;220;p38"/>
          <p:cNvSpPr txBox="1"/>
          <p:nvPr/>
        </p:nvSpPr>
        <p:spPr>
          <a:xfrm>
            <a:off x="811050" y="352557"/>
            <a:ext cx="360900" cy="53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Coming Soon"/>
                <a:ea typeface="Coming Soon"/>
                <a:cs typeface="Coming Soon"/>
                <a:sym typeface="Coming Soon"/>
              </a:rPr>
              <a:t>+</a:t>
            </a:r>
            <a:endParaRPr sz="3000">
              <a:latin typeface="Coming Soon"/>
              <a:ea typeface="Coming Soon"/>
              <a:cs typeface="Coming Soon"/>
              <a:sym typeface="Coming Soon"/>
            </a:endParaRPr>
          </a:p>
        </p:txBody>
      </p:sp>
      <p:sp>
        <p:nvSpPr>
          <p:cNvPr id="221" name="Google Shape;221;p38"/>
          <p:cNvSpPr/>
          <p:nvPr/>
        </p:nvSpPr>
        <p:spPr>
          <a:xfrm>
            <a:off x="3413618" y="419276"/>
            <a:ext cx="536100" cy="5361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7</a:t>
            </a:r>
            <a:endParaRPr sz="2400">
              <a:latin typeface="Coming Soon"/>
              <a:ea typeface="Coming Soon"/>
              <a:cs typeface="Coming Soon"/>
              <a:sym typeface="Coming Soon"/>
            </a:endParaRPr>
          </a:p>
        </p:txBody>
      </p:sp>
      <p:sp>
        <p:nvSpPr>
          <p:cNvPr id="222" name="Google Shape;222;p38"/>
          <p:cNvSpPr/>
          <p:nvPr/>
        </p:nvSpPr>
        <p:spPr>
          <a:xfrm>
            <a:off x="130650" y="1022133"/>
            <a:ext cx="536100" cy="5361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5</a:t>
            </a:r>
            <a:endParaRPr sz="2400">
              <a:latin typeface="Coming Soon"/>
              <a:ea typeface="Coming Soon"/>
              <a:cs typeface="Coming Soon"/>
              <a:sym typeface="Coming Soon"/>
            </a:endParaRPr>
          </a:p>
        </p:txBody>
      </p:sp>
      <p:sp>
        <p:nvSpPr>
          <p:cNvPr id="223" name="Google Shape;223;p38"/>
          <p:cNvSpPr/>
          <p:nvPr/>
        </p:nvSpPr>
        <p:spPr>
          <a:xfrm>
            <a:off x="1256638" y="1022133"/>
            <a:ext cx="536100" cy="5361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2</a:t>
            </a:r>
            <a:endParaRPr sz="2400">
              <a:latin typeface="Coming Soon"/>
              <a:ea typeface="Coming Soon"/>
              <a:cs typeface="Coming Soon"/>
              <a:sym typeface="Coming Soon"/>
            </a:endParaRPr>
          </a:p>
        </p:txBody>
      </p:sp>
      <p:sp>
        <p:nvSpPr>
          <p:cNvPr id="224" name="Google Shape;224;p38"/>
          <p:cNvSpPr txBox="1"/>
          <p:nvPr/>
        </p:nvSpPr>
        <p:spPr>
          <a:xfrm>
            <a:off x="1987009" y="1124489"/>
            <a:ext cx="1325100" cy="33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evaluates to  </a:t>
            </a:r>
            <a:endParaRPr>
              <a:latin typeface="Proxima Nova"/>
              <a:ea typeface="Proxima Nova"/>
              <a:cs typeface="Proxima Nova"/>
              <a:sym typeface="Proxima Nova"/>
            </a:endParaRPr>
          </a:p>
        </p:txBody>
      </p:sp>
      <p:sp>
        <p:nvSpPr>
          <p:cNvPr id="225" name="Google Shape;225;p38"/>
          <p:cNvSpPr txBox="1"/>
          <p:nvPr/>
        </p:nvSpPr>
        <p:spPr>
          <a:xfrm>
            <a:off x="811048" y="1022133"/>
            <a:ext cx="360900" cy="33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Coming Soon"/>
                <a:ea typeface="Coming Soon"/>
                <a:cs typeface="Coming Soon"/>
                <a:sym typeface="Coming Soon"/>
              </a:rPr>
              <a:t>-</a:t>
            </a:r>
            <a:endParaRPr sz="3000">
              <a:latin typeface="Coming Soon"/>
              <a:ea typeface="Coming Soon"/>
              <a:cs typeface="Coming Soon"/>
              <a:sym typeface="Coming Soon"/>
            </a:endParaRPr>
          </a:p>
        </p:txBody>
      </p:sp>
      <p:sp>
        <p:nvSpPr>
          <p:cNvPr id="226" name="Google Shape;226;p38"/>
          <p:cNvSpPr/>
          <p:nvPr/>
        </p:nvSpPr>
        <p:spPr>
          <a:xfrm>
            <a:off x="3413618" y="1022133"/>
            <a:ext cx="536100" cy="5361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3</a:t>
            </a:r>
            <a:endParaRPr sz="2400">
              <a:latin typeface="Coming Soon"/>
              <a:ea typeface="Coming Soon"/>
              <a:cs typeface="Coming Soon"/>
              <a:sym typeface="Coming Soon"/>
            </a:endParaRPr>
          </a:p>
        </p:txBody>
      </p:sp>
      <p:sp>
        <p:nvSpPr>
          <p:cNvPr id="227" name="Google Shape;227;p38"/>
          <p:cNvSpPr/>
          <p:nvPr/>
        </p:nvSpPr>
        <p:spPr>
          <a:xfrm>
            <a:off x="130650" y="2830160"/>
            <a:ext cx="536100" cy="5361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800">
                <a:latin typeface="Coming Soon"/>
                <a:ea typeface="Coming Soon"/>
                <a:cs typeface="Coming Soon"/>
                <a:sym typeface="Coming Soon"/>
              </a:rPr>
              <a:t>“for”</a:t>
            </a:r>
            <a:endParaRPr sz="1800">
              <a:latin typeface="Coming Soon"/>
              <a:ea typeface="Coming Soon"/>
              <a:cs typeface="Coming Soon"/>
              <a:sym typeface="Coming Soon"/>
            </a:endParaRPr>
          </a:p>
        </p:txBody>
      </p:sp>
      <p:sp>
        <p:nvSpPr>
          <p:cNvPr id="228" name="Google Shape;228;p38"/>
          <p:cNvSpPr/>
          <p:nvPr/>
        </p:nvSpPr>
        <p:spPr>
          <a:xfrm>
            <a:off x="1256638" y="2830160"/>
            <a:ext cx="536100" cy="5361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800">
                <a:latin typeface="Coming Soon"/>
                <a:ea typeface="Coming Soon"/>
                <a:cs typeface="Coming Soon"/>
                <a:sym typeface="Coming Soon"/>
              </a:rPr>
              <a:t>“ever”</a:t>
            </a:r>
            <a:endParaRPr sz="1800">
              <a:latin typeface="Coming Soon"/>
              <a:ea typeface="Coming Soon"/>
              <a:cs typeface="Coming Soon"/>
              <a:sym typeface="Coming Soon"/>
            </a:endParaRPr>
          </a:p>
        </p:txBody>
      </p:sp>
      <p:sp>
        <p:nvSpPr>
          <p:cNvPr id="229" name="Google Shape;229;p38"/>
          <p:cNvSpPr txBox="1"/>
          <p:nvPr/>
        </p:nvSpPr>
        <p:spPr>
          <a:xfrm>
            <a:off x="1987009" y="2932516"/>
            <a:ext cx="1325100" cy="33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evaluates to  </a:t>
            </a:r>
            <a:endParaRPr>
              <a:latin typeface="Proxima Nova"/>
              <a:ea typeface="Proxima Nova"/>
              <a:cs typeface="Proxima Nova"/>
              <a:sym typeface="Proxima Nova"/>
            </a:endParaRPr>
          </a:p>
        </p:txBody>
      </p:sp>
      <p:sp>
        <p:nvSpPr>
          <p:cNvPr id="230" name="Google Shape;230;p38"/>
          <p:cNvSpPr txBox="1"/>
          <p:nvPr/>
        </p:nvSpPr>
        <p:spPr>
          <a:xfrm>
            <a:off x="811048" y="2830160"/>
            <a:ext cx="360900" cy="33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Coming Soon"/>
                <a:ea typeface="Coming Soon"/>
                <a:cs typeface="Coming Soon"/>
                <a:sym typeface="Coming Soon"/>
              </a:rPr>
              <a:t>+</a:t>
            </a:r>
            <a:endParaRPr sz="3000">
              <a:latin typeface="Coming Soon"/>
              <a:ea typeface="Coming Soon"/>
              <a:cs typeface="Coming Soon"/>
              <a:sym typeface="Coming Soon"/>
            </a:endParaRPr>
          </a:p>
        </p:txBody>
      </p:sp>
      <p:sp>
        <p:nvSpPr>
          <p:cNvPr id="231" name="Google Shape;231;p38"/>
          <p:cNvSpPr/>
          <p:nvPr/>
        </p:nvSpPr>
        <p:spPr>
          <a:xfrm>
            <a:off x="3413618" y="2830160"/>
            <a:ext cx="536100" cy="5361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100">
                <a:latin typeface="Coming Soon"/>
                <a:ea typeface="Coming Soon"/>
                <a:cs typeface="Coming Soon"/>
                <a:sym typeface="Coming Soon"/>
              </a:rPr>
              <a:t>“forever”</a:t>
            </a:r>
            <a:endParaRPr sz="1100">
              <a:latin typeface="Coming Soon"/>
              <a:ea typeface="Coming Soon"/>
              <a:cs typeface="Coming Soon"/>
              <a:sym typeface="Coming Soon"/>
            </a:endParaRPr>
          </a:p>
        </p:txBody>
      </p:sp>
      <p:sp>
        <p:nvSpPr>
          <p:cNvPr id="232" name="Google Shape;232;p38"/>
          <p:cNvSpPr/>
          <p:nvPr/>
        </p:nvSpPr>
        <p:spPr>
          <a:xfrm>
            <a:off x="130650" y="3447894"/>
            <a:ext cx="536100" cy="5361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800">
                <a:latin typeface="Coming Soon"/>
                <a:ea typeface="Coming Soon"/>
                <a:cs typeface="Coming Soon"/>
                <a:sym typeface="Coming Soon"/>
              </a:rPr>
              <a:t>“gr”</a:t>
            </a:r>
            <a:endParaRPr sz="1800">
              <a:latin typeface="Coming Soon"/>
              <a:ea typeface="Coming Soon"/>
              <a:cs typeface="Coming Soon"/>
              <a:sym typeface="Coming Soon"/>
            </a:endParaRPr>
          </a:p>
        </p:txBody>
      </p:sp>
      <p:sp>
        <p:nvSpPr>
          <p:cNvPr id="233" name="Google Shape;233;p38"/>
          <p:cNvSpPr/>
          <p:nvPr/>
        </p:nvSpPr>
        <p:spPr>
          <a:xfrm>
            <a:off x="1256638" y="3447894"/>
            <a:ext cx="536100" cy="5361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800">
                <a:latin typeface="Coming Soon"/>
                <a:ea typeface="Coming Soon"/>
                <a:cs typeface="Coming Soon"/>
                <a:sym typeface="Coming Soon"/>
              </a:rPr>
              <a:t>8</a:t>
            </a:r>
            <a:endParaRPr sz="1800">
              <a:latin typeface="Coming Soon"/>
              <a:ea typeface="Coming Soon"/>
              <a:cs typeface="Coming Soon"/>
              <a:sym typeface="Coming Soon"/>
            </a:endParaRPr>
          </a:p>
        </p:txBody>
      </p:sp>
      <p:sp>
        <p:nvSpPr>
          <p:cNvPr id="234" name="Google Shape;234;p38"/>
          <p:cNvSpPr txBox="1"/>
          <p:nvPr/>
        </p:nvSpPr>
        <p:spPr>
          <a:xfrm>
            <a:off x="1987009" y="3550250"/>
            <a:ext cx="1325100" cy="33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evaluates to  </a:t>
            </a:r>
            <a:endParaRPr>
              <a:latin typeface="Proxima Nova"/>
              <a:ea typeface="Proxima Nova"/>
              <a:cs typeface="Proxima Nova"/>
              <a:sym typeface="Proxima Nova"/>
            </a:endParaRPr>
          </a:p>
        </p:txBody>
      </p:sp>
      <p:sp>
        <p:nvSpPr>
          <p:cNvPr id="235" name="Google Shape;235;p38"/>
          <p:cNvSpPr txBox="1"/>
          <p:nvPr/>
        </p:nvSpPr>
        <p:spPr>
          <a:xfrm>
            <a:off x="811050" y="3388652"/>
            <a:ext cx="360900" cy="44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Coming Soon"/>
                <a:ea typeface="Coming Soon"/>
                <a:cs typeface="Coming Soon"/>
                <a:sym typeface="Coming Soon"/>
              </a:rPr>
              <a:t>+</a:t>
            </a:r>
            <a:endParaRPr sz="3000">
              <a:latin typeface="Coming Soon"/>
              <a:ea typeface="Coming Soon"/>
              <a:cs typeface="Coming Soon"/>
              <a:sym typeface="Coming Soon"/>
            </a:endParaRPr>
          </a:p>
        </p:txBody>
      </p:sp>
      <p:sp>
        <p:nvSpPr>
          <p:cNvPr id="236" name="Google Shape;236;p38"/>
          <p:cNvSpPr/>
          <p:nvPr/>
        </p:nvSpPr>
        <p:spPr>
          <a:xfrm>
            <a:off x="3413618" y="3447894"/>
            <a:ext cx="536100" cy="5361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600">
                <a:latin typeface="Coming Soon"/>
                <a:ea typeface="Coming Soon"/>
                <a:cs typeface="Coming Soon"/>
                <a:sym typeface="Coming Soon"/>
              </a:rPr>
              <a:t>“gr8”</a:t>
            </a:r>
            <a:endParaRPr sz="1600">
              <a:latin typeface="Coming Soon"/>
              <a:ea typeface="Coming Soon"/>
              <a:cs typeface="Coming Soon"/>
              <a:sym typeface="Coming Soon"/>
            </a:endParaRPr>
          </a:p>
        </p:txBody>
      </p:sp>
      <p:sp>
        <p:nvSpPr>
          <p:cNvPr id="237" name="Google Shape;237;p38"/>
          <p:cNvSpPr/>
          <p:nvPr/>
        </p:nvSpPr>
        <p:spPr>
          <a:xfrm>
            <a:off x="130650" y="4065651"/>
            <a:ext cx="536100" cy="5361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800">
                <a:latin typeface="Coming Soon"/>
                <a:ea typeface="Coming Soon"/>
                <a:cs typeface="Coming Soon"/>
                <a:sym typeface="Coming Soon"/>
              </a:rPr>
              <a:t>2</a:t>
            </a:r>
            <a:endParaRPr sz="1800">
              <a:latin typeface="Coming Soon"/>
              <a:ea typeface="Coming Soon"/>
              <a:cs typeface="Coming Soon"/>
              <a:sym typeface="Coming Soon"/>
            </a:endParaRPr>
          </a:p>
        </p:txBody>
      </p:sp>
      <p:sp>
        <p:nvSpPr>
          <p:cNvPr id="238" name="Google Shape;238;p38"/>
          <p:cNvSpPr/>
          <p:nvPr/>
        </p:nvSpPr>
        <p:spPr>
          <a:xfrm>
            <a:off x="1256638" y="4065651"/>
            <a:ext cx="536100" cy="5361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800">
                <a:latin typeface="Coming Soon"/>
                <a:ea typeface="Coming Soon"/>
                <a:cs typeface="Coming Soon"/>
                <a:sym typeface="Coming Soon"/>
              </a:rPr>
              <a:t>“day”</a:t>
            </a:r>
            <a:endParaRPr sz="1800">
              <a:latin typeface="Coming Soon"/>
              <a:ea typeface="Coming Soon"/>
              <a:cs typeface="Coming Soon"/>
              <a:sym typeface="Coming Soon"/>
            </a:endParaRPr>
          </a:p>
        </p:txBody>
      </p:sp>
      <p:sp>
        <p:nvSpPr>
          <p:cNvPr id="239" name="Google Shape;239;p38"/>
          <p:cNvSpPr txBox="1"/>
          <p:nvPr/>
        </p:nvSpPr>
        <p:spPr>
          <a:xfrm>
            <a:off x="1987009" y="4168007"/>
            <a:ext cx="1325100" cy="33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evaluates to  </a:t>
            </a:r>
            <a:endParaRPr>
              <a:latin typeface="Proxima Nova"/>
              <a:ea typeface="Proxima Nova"/>
              <a:cs typeface="Proxima Nova"/>
              <a:sym typeface="Proxima Nova"/>
            </a:endParaRPr>
          </a:p>
        </p:txBody>
      </p:sp>
      <p:sp>
        <p:nvSpPr>
          <p:cNvPr id="240" name="Google Shape;240;p38"/>
          <p:cNvSpPr txBox="1"/>
          <p:nvPr/>
        </p:nvSpPr>
        <p:spPr>
          <a:xfrm>
            <a:off x="811050" y="3983999"/>
            <a:ext cx="360900" cy="53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Coming Soon"/>
                <a:ea typeface="Coming Soon"/>
                <a:cs typeface="Coming Soon"/>
                <a:sym typeface="Coming Soon"/>
              </a:rPr>
              <a:t>+</a:t>
            </a:r>
            <a:endParaRPr sz="3000">
              <a:latin typeface="Coming Soon"/>
              <a:ea typeface="Coming Soon"/>
              <a:cs typeface="Coming Soon"/>
              <a:sym typeface="Coming Soon"/>
            </a:endParaRPr>
          </a:p>
        </p:txBody>
      </p:sp>
      <p:sp>
        <p:nvSpPr>
          <p:cNvPr id="241" name="Google Shape;241;p38"/>
          <p:cNvSpPr/>
          <p:nvPr/>
        </p:nvSpPr>
        <p:spPr>
          <a:xfrm>
            <a:off x="3413618" y="4065651"/>
            <a:ext cx="536100" cy="5361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200">
                <a:latin typeface="Coming Soon"/>
                <a:ea typeface="Coming Soon"/>
                <a:cs typeface="Coming Soon"/>
                <a:sym typeface="Coming Soon"/>
              </a:rPr>
              <a:t>“2day”</a:t>
            </a:r>
            <a:endParaRPr sz="1200">
              <a:latin typeface="Coming Soon"/>
              <a:ea typeface="Coming Soon"/>
              <a:cs typeface="Coming Soon"/>
              <a:sym typeface="Coming Soon"/>
            </a:endParaRPr>
          </a:p>
        </p:txBody>
      </p:sp>
      <p:sp>
        <p:nvSpPr>
          <p:cNvPr id="242" name="Google Shape;242;p38"/>
          <p:cNvSpPr txBox="1"/>
          <p:nvPr/>
        </p:nvSpPr>
        <p:spPr>
          <a:xfrm>
            <a:off x="4685452" y="434175"/>
            <a:ext cx="4233900" cy="62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Proxima Nova"/>
                <a:ea typeface="Proxima Nova"/>
                <a:cs typeface="Proxima Nova"/>
                <a:sym typeface="Proxima Nova"/>
              </a:rPr>
              <a:t>Do This: </a:t>
            </a:r>
            <a:r>
              <a:rPr lang="en" sz="1800">
                <a:latin typeface="Proxima Nova"/>
                <a:ea typeface="Proxima Nova"/>
                <a:cs typeface="Proxima Nova"/>
                <a:sym typeface="Proxima Nova"/>
              </a:rPr>
              <a:t>Evaluate these expressions. Pay attention to what color stickies you create and if you use quotes.</a:t>
            </a:r>
            <a:endParaRPr sz="1800">
              <a:latin typeface="Proxima Nova"/>
              <a:ea typeface="Proxima Nova"/>
              <a:cs typeface="Proxima Nova"/>
              <a:sym typeface="Proxima Nova"/>
            </a:endParaRPr>
          </a:p>
        </p:txBody>
      </p:sp>
      <p:sp>
        <p:nvSpPr>
          <p:cNvPr id="243" name="Google Shape;243;p38"/>
          <p:cNvSpPr/>
          <p:nvPr/>
        </p:nvSpPr>
        <p:spPr>
          <a:xfrm>
            <a:off x="5941549" y="1439027"/>
            <a:ext cx="536100" cy="5361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4</a:t>
            </a:r>
            <a:endParaRPr sz="2400">
              <a:latin typeface="Coming Soon"/>
              <a:ea typeface="Coming Soon"/>
              <a:cs typeface="Coming Soon"/>
              <a:sym typeface="Coming Soon"/>
            </a:endParaRPr>
          </a:p>
        </p:txBody>
      </p:sp>
      <p:sp>
        <p:nvSpPr>
          <p:cNvPr id="244" name="Google Shape;244;p38"/>
          <p:cNvSpPr/>
          <p:nvPr/>
        </p:nvSpPr>
        <p:spPr>
          <a:xfrm>
            <a:off x="7067538" y="1439027"/>
            <a:ext cx="536100" cy="5361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5</a:t>
            </a:r>
            <a:endParaRPr sz="2400">
              <a:latin typeface="Coming Soon"/>
              <a:ea typeface="Coming Soon"/>
              <a:cs typeface="Coming Soon"/>
              <a:sym typeface="Coming Soon"/>
            </a:endParaRPr>
          </a:p>
        </p:txBody>
      </p:sp>
      <p:sp>
        <p:nvSpPr>
          <p:cNvPr id="245" name="Google Shape;245;p38"/>
          <p:cNvSpPr txBox="1"/>
          <p:nvPr/>
        </p:nvSpPr>
        <p:spPr>
          <a:xfrm>
            <a:off x="6621947" y="1439027"/>
            <a:ext cx="360900" cy="33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Coming Soon"/>
                <a:ea typeface="Coming Soon"/>
                <a:cs typeface="Coming Soon"/>
                <a:sym typeface="Coming Soon"/>
              </a:rPr>
              <a:t>+</a:t>
            </a:r>
            <a:endParaRPr sz="3000">
              <a:latin typeface="Coming Soon"/>
              <a:ea typeface="Coming Soon"/>
              <a:cs typeface="Coming Soon"/>
              <a:sym typeface="Coming Soon"/>
            </a:endParaRPr>
          </a:p>
        </p:txBody>
      </p:sp>
      <p:sp>
        <p:nvSpPr>
          <p:cNvPr id="246" name="Google Shape;246;p38"/>
          <p:cNvSpPr/>
          <p:nvPr/>
        </p:nvSpPr>
        <p:spPr>
          <a:xfrm>
            <a:off x="5941549" y="2079909"/>
            <a:ext cx="536100" cy="5361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10</a:t>
            </a:r>
            <a:endParaRPr sz="2400">
              <a:latin typeface="Coming Soon"/>
              <a:ea typeface="Coming Soon"/>
              <a:cs typeface="Coming Soon"/>
              <a:sym typeface="Coming Soon"/>
            </a:endParaRPr>
          </a:p>
        </p:txBody>
      </p:sp>
      <p:sp>
        <p:nvSpPr>
          <p:cNvPr id="247" name="Google Shape;247;p38"/>
          <p:cNvSpPr/>
          <p:nvPr/>
        </p:nvSpPr>
        <p:spPr>
          <a:xfrm>
            <a:off x="7067538" y="2079909"/>
            <a:ext cx="536100" cy="5361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9</a:t>
            </a:r>
            <a:endParaRPr sz="2400">
              <a:latin typeface="Coming Soon"/>
              <a:ea typeface="Coming Soon"/>
              <a:cs typeface="Coming Soon"/>
              <a:sym typeface="Coming Soon"/>
            </a:endParaRPr>
          </a:p>
        </p:txBody>
      </p:sp>
      <p:sp>
        <p:nvSpPr>
          <p:cNvPr id="248" name="Google Shape;248;p38"/>
          <p:cNvSpPr txBox="1"/>
          <p:nvPr/>
        </p:nvSpPr>
        <p:spPr>
          <a:xfrm>
            <a:off x="6621947" y="2079909"/>
            <a:ext cx="360900" cy="33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Coming Soon"/>
                <a:ea typeface="Coming Soon"/>
                <a:cs typeface="Coming Soon"/>
                <a:sym typeface="Coming Soon"/>
              </a:rPr>
              <a:t>-</a:t>
            </a:r>
            <a:endParaRPr sz="3000">
              <a:latin typeface="Coming Soon"/>
              <a:ea typeface="Coming Soon"/>
              <a:cs typeface="Coming Soon"/>
              <a:sym typeface="Coming Soon"/>
            </a:endParaRPr>
          </a:p>
        </p:txBody>
      </p:sp>
      <p:sp>
        <p:nvSpPr>
          <p:cNvPr id="249" name="Google Shape;249;p38"/>
          <p:cNvSpPr/>
          <p:nvPr/>
        </p:nvSpPr>
        <p:spPr>
          <a:xfrm>
            <a:off x="5941549" y="2720791"/>
            <a:ext cx="536100" cy="5361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800">
                <a:latin typeface="Coming Soon"/>
                <a:ea typeface="Coming Soon"/>
                <a:cs typeface="Coming Soon"/>
                <a:sym typeface="Coming Soon"/>
              </a:rPr>
              <a:t>“tree”</a:t>
            </a:r>
            <a:endParaRPr sz="1800">
              <a:latin typeface="Coming Soon"/>
              <a:ea typeface="Coming Soon"/>
              <a:cs typeface="Coming Soon"/>
              <a:sym typeface="Coming Soon"/>
            </a:endParaRPr>
          </a:p>
        </p:txBody>
      </p:sp>
      <p:sp>
        <p:nvSpPr>
          <p:cNvPr id="250" name="Google Shape;250;p38"/>
          <p:cNvSpPr/>
          <p:nvPr/>
        </p:nvSpPr>
        <p:spPr>
          <a:xfrm>
            <a:off x="7067538" y="2720791"/>
            <a:ext cx="536100" cy="5361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200">
                <a:latin typeface="Coming Soon"/>
                <a:ea typeface="Coming Soon"/>
                <a:cs typeface="Coming Soon"/>
                <a:sym typeface="Coming Soon"/>
              </a:rPr>
              <a:t>“house”</a:t>
            </a:r>
            <a:endParaRPr sz="1200">
              <a:latin typeface="Coming Soon"/>
              <a:ea typeface="Coming Soon"/>
              <a:cs typeface="Coming Soon"/>
              <a:sym typeface="Coming Soon"/>
            </a:endParaRPr>
          </a:p>
        </p:txBody>
      </p:sp>
      <p:sp>
        <p:nvSpPr>
          <p:cNvPr id="251" name="Google Shape;251;p38"/>
          <p:cNvSpPr txBox="1"/>
          <p:nvPr/>
        </p:nvSpPr>
        <p:spPr>
          <a:xfrm>
            <a:off x="6621947" y="2720791"/>
            <a:ext cx="360900" cy="33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Coming Soon"/>
                <a:ea typeface="Coming Soon"/>
                <a:cs typeface="Coming Soon"/>
                <a:sym typeface="Coming Soon"/>
              </a:rPr>
              <a:t>+</a:t>
            </a:r>
            <a:endParaRPr sz="3000">
              <a:latin typeface="Coming Soon"/>
              <a:ea typeface="Coming Soon"/>
              <a:cs typeface="Coming Soon"/>
              <a:sym typeface="Coming Soon"/>
            </a:endParaRPr>
          </a:p>
        </p:txBody>
      </p:sp>
      <p:sp>
        <p:nvSpPr>
          <p:cNvPr id="252" name="Google Shape;252;p38"/>
          <p:cNvSpPr/>
          <p:nvPr/>
        </p:nvSpPr>
        <p:spPr>
          <a:xfrm>
            <a:off x="5941549" y="3361673"/>
            <a:ext cx="536100" cy="5361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800">
                <a:latin typeface="Coming Soon"/>
                <a:ea typeface="Coming Soon"/>
                <a:cs typeface="Coming Soon"/>
                <a:sym typeface="Coming Soon"/>
              </a:rPr>
              <a:t>“you”</a:t>
            </a:r>
            <a:endParaRPr sz="1800">
              <a:latin typeface="Coming Soon"/>
              <a:ea typeface="Coming Soon"/>
              <a:cs typeface="Coming Soon"/>
              <a:sym typeface="Coming Soon"/>
            </a:endParaRPr>
          </a:p>
        </p:txBody>
      </p:sp>
      <p:sp>
        <p:nvSpPr>
          <p:cNvPr id="253" name="Google Shape;253;p38"/>
          <p:cNvSpPr/>
          <p:nvPr/>
        </p:nvSpPr>
        <p:spPr>
          <a:xfrm>
            <a:off x="7067538" y="3361673"/>
            <a:ext cx="536100" cy="5361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800">
                <a:latin typeface="Coming Soon"/>
                <a:ea typeface="Coming Soon"/>
                <a:cs typeface="Coming Soon"/>
                <a:sym typeface="Coming Soon"/>
              </a:rPr>
              <a:t>“r”</a:t>
            </a:r>
            <a:endParaRPr sz="1800">
              <a:latin typeface="Coming Soon"/>
              <a:ea typeface="Coming Soon"/>
              <a:cs typeface="Coming Soon"/>
              <a:sym typeface="Coming Soon"/>
            </a:endParaRPr>
          </a:p>
        </p:txBody>
      </p:sp>
      <p:sp>
        <p:nvSpPr>
          <p:cNvPr id="254" name="Google Shape;254;p38"/>
          <p:cNvSpPr txBox="1"/>
          <p:nvPr/>
        </p:nvSpPr>
        <p:spPr>
          <a:xfrm>
            <a:off x="6621947" y="3361673"/>
            <a:ext cx="360900" cy="33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Coming Soon"/>
                <a:ea typeface="Coming Soon"/>
                <a:cs typeface="Coming Soon"/>
                <a:sym typeface="Coming Soon"/>
              </a:rPr>
              <a:t>+</a:t>
            </a:r>
            <a:endParaRPr sz="3000">
              <a:latin typeface="Coming Soon"/>
              <a:ea typeface="Coming Soon"/>
              <a:cs typeface="Coming Soon"/>
              <a:sym typeface="Coming Soon"/>
            </a:endParaRPr>
          </a:p>
        </p:txBody>
      </p:sp>
      <p:sp>
        <p:nvSpPr>
          <p:cNvPr id="255" name="Google Shape;255;p38"/>
          <p:cNvSpPr/>
          <p:nvPr/>
        </p:nvSpPr>
        <p:spPr>
          <a:xfrm>
            <a:off x="5941549" y="3984003"/>
            <a:ext cx="536100" cy="5361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800">
                <a:latin typeface="Coming Soon"/>
                <a:ea typeface="Coming Soon"/>
                <a:cs typeface="Coming Soon"/>
                <a:sym typeface="Coming Soon"/>
              </a:rPr>
              <a:t>3</a:t>
            </a:r>
            <a:endParaRPr sz="1800">
              <a:latin typeface="Coming Soon"/>
              <a:ea typeface="Coming Soon"/>
              <a:cs typeface="Coming Soon"/>
              <a:sym typeface="Coming Soon"/>
            </a:endParaRPr>
          </a:p>
        </p:txBody>
      </p:sp>
      <p:sp>
        <p:nvSpPr>
          <p:cNvPr id="256" name="Google Shape;256;p38"/>
          <p:cNvSpPr/>
          <p:nvPr/>
        </p:nvSpPr>
        <p:spPr>
          <a:xfrm>
            <a:off x="7067538" y="3984003"/>
            <a:ext cx="536100" cy="5361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800">
                <a:latin typeface="Coming Soon"/>
                <a:ea typeface="Coming Soon"/>
                <a:cs typeface="Coming Soon"/>
                <a:sym typeface="Coming Soon"/>
              </a:rPr>
              <a:t>“D”</a:t>
            </a:r>
            <a:endParaRPr sz="1800">
              <a:latin typeface="Coming Soon"/>
              <a:ea typeface="Coming Soon"/>
              <a:cs typeface="Coming Soon"/>
              <a:sym typeface="Coming Soon"/>
            </a:endParaRPr>
          </a:p>
        </p:txBody>
      </p:sp>
      <p:sp>
        <p:nvSpPr>
          <p:cNvPr id="257" name="Google Shape;257;p38"/>
          <p:cNvSpPr txBox="1"/>
          <p:nvPr/>
        </p:nvSpPr>
        <p:spPr>
          <a:xfrm>
            <a:off x="6621947" y="3984003"/>
            <a:ext cx="360900" cy="33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Coming Soon"/>
                <a:ea typeface="Coming Soon"/>
                <a:cs typeface="Coming Soon"/>
                <a:sym typeface="Coming Soon"/>
              </a:rPr>
              <a:t>+</a:t>
            </a:r>
            <a:endParaRPr sz="3000">
              <a:latin typeface="Coming Soon"/>
              <a:ea typeface="Coming Soon"/>
              <a:cs typeface="Coming Soon"/>
              <a:sym typeface="Coming Soon"/>
            </a:endParaRPr>
          </a:p>
        </p:txBody>
      </p:sp>
      <p:sp>
        <p:nvSpPr>
          <p:cNvPr id="258" name="Google Shape;258;p38"/>
          <p:cNvSpPr/>
          <p:nvPr/>
        </p:nvSpPr>
        <p:spPr>
          <a:xfrm>
            <a:off x="130650" y="1625505"/>
            <a:ext cx="536100" cy="5361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11</a:t>
            </a:r>
            <a:endParaRPr sz="2400">
              <a:latin typeface="Coming Soon"/>
              <a:ea typeface="Coming Soon"/>
              <a:cs typeface="Coming Soon"/>
              <a:sym typeface="Coming Soon"/>
            </a:endParaRPr>
          </a:p>
        </p:txBody>
      </p:sp>
      <p:sp>
        <p:nvSpPr>
          <p:cNvPr id="259" name="Google Shape;259;p38"/>
          <p:cNvSpPr/>
          <p:nvPr/>
        </p:nvSpPr>
        <p:spPr>
          <a:xfrm>
            <a:off x="1256638" y="1625505"/>
            <a:ext cx="536100" cy="5361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2</a:t>
            </a:r>
            <a:endParaRPr sz="2400">
              <a:latin typeface="Coming Soon"/>
              <a:ea typeface="Coming Soon"/>
              <a:cs typeface="Coming Soon"/>
              <a:sym typeface="Coming Soon"/>
            </a:endParaRPr>
          </a:p>
        </p:txBody>
      </p:sp>
      <p:sp>
        <p:nvSpPr>
          <p:cNvPr id="260" name="Google Shape;260;p38"/>
          <p:cNvSpPr txBox="1"/>
          <p:nvPr/>
        </p:nvSpPr>
        <p:spPr>
          <a:xfrm>
            <a:off x="1987009" y="1727861"/>
            <a:ext cx="1325100" cy="33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evaluates to  </a:t>
            </a:r>
            <a:endParaRPr>
              <a:latin typeface="Proxima Nova"/>
              <a:ea typeface="Proxima Nova"/>
              <a:cs typeface="Proxima Nova"/>
              <a:sym typeface="Proxima Nova"/>
            </a:endParaRPr>
          </a:p>
        </p:txBody>
      </p:sp>
      <p:sp>
        <p:nvSpPr>
          <p:cNvPr id="261" name="Google Shape;261;p38"/>
          <p:cNvSpPr txBox="1"/>
          <p:nvPr/>
        </p:nvSpPr>
        <p:spPr>
          <a:xfrm>
            <a:off x="811048" y="1625505"/>
            <a:ext cx="360900" cy="33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Coming Soon"/>
                <a:ea typeface="Coming Soon"/>
                <a:cs typeface="Coming Soon"/>
                <a:sym typeface="Coming Soon"/>
              </a:rPr>
              <a:t>*</a:t>
            </a:r>
            <a:endParaRPr sz="3000">
              <a:latin typeface="Coming Soon"/>
              <a:ea typeface="Coming Soon"/>
              <a:cs typeface="Coming Soon"/>
              <a:sym typeface="Coming Soon"/>
            </a:endParaRPr>
          </a:p>
        </p:txBody>
      </p:sp>
      <p:sp>
        <p:nvSpPr>
          <p:cNvPr id="262" name="Google Shape;262;p38"/>
          <p:cNvSpPr/>
          <p:nvPr/>
        </p:nvSpPr>
        <p:spPr>
          <a:xfrm>
            <a:off x="3413618" y="1625505"/>
            <a:ext cx="536100" cy="5361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22</a:t>
            </a:r>
            <a:endParaRPr sz="2400">
              <a:latin typeface="Coming Soon"/>
              <a:ea typeface="Coming Soon"/>
              <a:cs typeface="Coming Soon"/>
              <a:sym typeface="Coming Soon"/>
            </a:endParaRPr>
          </a:p>
        </p:txBody>
      </p:sp>
      <p:sp>
        <p:nvSpPr>
          <p:cNvPr id="263" name="Google Shape;263;p38"/>
          <p:cNvSpPr/>
          <p:nvPr/>
        </p:nvSpPr>
        <p:spPr>
          <a:xfrm>
            <a:off x="130625" y="2227815"/>
            <a:ext cx="536100" cy="5361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10</a:t>
            </a:r>
            <a:endParaRPr sz="2400">
              <a:latin typeface="Coming Soon"/>
              <a:ea typeface="Coming Soon"/>
              <a:cs typeface="Coming Soon"/>
              <a:sym typeface="Coming Soon"/>
            </a:endParaRPr>
          </a:p>
        </p:txBody>
      </p:sp>
      <p:sp>
        <p:nvSpPr>
          <p:cNvPr id="264" name="Google Shape;264;p38"/>
          <p:cNvSpPr/>
          <p:nvPr/>
        </p:nvSpPr>
        <p:spPr>
          <a:xfrm>
            <a:off x="1256613" y="2227815"/>
            <a:ext cx="536100" cy="5361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2</a:t>
            </a:r>
            <a:endParaRPr sz="2400">
              <a:latin typeface="Coming Soon"/>
              <a:ea typeface="Coming Soon"/>
              <a:cs typeface="Coming Soon"/>
              <a:sym typeface="Coming Soon"/>
            </a:endParaRPr>
          </a:p>
        </p:txBody>
      </p:sp>
      <p:sp>
        <p:nvSpPr>
          <p:cNvPr id="265" name="Google Shape;265;p38"/>
          <p:cNvSpPr txBox="1"/>
          <p:nvPr/>
        </p:nvSpPr>
        <p:spPr>
          <a:xfrm>
            <a:off x="1986984" y="2330171"/>
            <a:ext cx="1325100" cy="33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evaluates to  </a:t>
            </a:r>
            <a:endParaRPr>
              <a:latin typeface="Proxima Nova"/>
              <a:ea typeface="Proxima Nova"/>
              <a:cs typeface="Proxima Nova"/>
              <a:sym typeface="Proxima Nova"/>
            </a:endParaRPr>
          </a:p>
        </p:txBody>
      </p:sp>
      <p:sp>
        <p:nvSpPr>
          <p:cNvPr id="266" name="Google Shape;266;p38"/>
          <p:cNvSpPr txBox="1"/>
          <p:nvPr/>
        </p:nvSpPr>
        <p:spPr>
          <a:xfrm>
            <a:off x="811023" y="2227815"/>
            <a:ext cx="360900" cy="33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Coming Soon"/>
                <a:ea typeface="Coming Soon"/>
                <a:cs typeface="Coming Soon"/>
                <a:sym typeface="Coming Soon"/>
              </a:rPr>
              <a:t>/</a:t>
            </a:r>
            <a:endParaRPr sz="3000">
              <a:latin typeface="Coming Soon"/>
              <a:ea typeface="Coming Soon"/>
              <a:cs typeface="Coming Soon"/>
              <a:sym typeface="Coming Soon"/>
            </a:endParaRPr>
          </a:p>
        </p:txBody>
      </p:sp>
      <p:grpSp>
        <p:nvGrpSpPr>
          <p:cNvPr id="267" name="Google Shape;267;p38"/>
          <p:cNvGrpSpPr/>
          <p:nvPr/>
        </p:nvGrpSpPr>
        <p:grpSpPr>
          <a:xfrm>
            <a:off x="89100" y="4739882"/>
            <a:ext cx="324008" cy="322851"/>
            <a:chOff x="0" y="3867912"/>
            <a:chExt cx="1280160" cy="1275588"/>
          </a:xfrm>
        </p:grpSpPr>
        <p:sp>
          <p:nvSpPr>
            <p:cNvPr id="268" name="Google Shape;268;p38"/>
            <p:cNvSpPr/>
            <p:nvPr/>
          </p:nvSpPr>
          <p:spPr>
            <a:xfrm>
              <a:off x="0" y="4229100"/>
              <a:ext cx="914400" cy="914400"/>
            </a:xfrm>
            <a:prstGeom prst="ellipse">
              <a:avLst/>
            </a:prstGeom>
            <a:solidFill>
              <a:srgbClr val="FFFFFF"/>
            </a:solidFill>
            <a:ln w="19050"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8"/>
            <p:cNvSpPr/>
            <p:nvPr/>
          </p:nvSpPr>
          <p:spPr>
            <a:xfrm>
              <a:off x="182880" y="4050792"/>
              <a:ext cx="914400" cy="914400"/>
            </a:xfrm>
            <a:prstGeom prst="ellipse">
              <a:avLst/>
            </a:prstGeom>
            <a:solidFill>
              <a:srgbClr val="FFFFFF"/>
            </a:solidFill>
            <a:ln w="19050"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8"/>
            <p:cNvSpPr/>
            <p:nvPr/>
          </p:nvSpPr>
          <p:spPr>
            <a:xfrm>
              <a:off x="365760" y="3867912"/>
              <a:ext cx="914400" cy="914400"/>
            </a:xfrm>
            <a:prstGeom prst="ellipse">
              <a:avLst/>
            </a:prstGeom>
            <a:solidFill>
              <a:srgbClr val="FFFFFF"/>
            </a:solidFill>
            <a:ln w="19050"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 name="Google Shape;271;p38"/>
          <p:cNvSpPr/>
          <p:nvPr/>
        </p:nvSpPr>
        <p:spPr>
          <a:xfrm>
            <a:off x="3413593" y="2227815"/>
            <a:ext cx="536100" cy="5361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5</a:t>
            </a:r>
            <a:endParaRPr sz="2400">
              <a:latin typeface="Coming Soon"/>
              <a:ea typeface="Coming Soon"/>
              <a:cs typeface="Coming Soon"/>
              <a:sym typeface="Coming Soon"/>
            </a:endParaRPr>
          </a:p>
        </p:txBody>
      </p:sp>
      <p:sp>
        <p:nvSpPr>
          <p:cNvPr id="272" name="Google Shape;272;p38"/>
          <p:cNvSpPr txBox="1"/>
          <p:nvPr/>
        </p:nvSpPr>
        <p:spPr>
          <a:xfrm>
            <a:off x="492105" y="4565102"/>
            <a:ext cx="4233900" cy="44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If you’re using one or two strings, you can only use the + operator. The others don’t make sense!</a:t>
            </a:r>
            <a:endParaRPr>
              <a:latin typeface="Proxima Nova"/>
              <a:ea typeface="Proxima Nova"/>
              <a:cs typeface="Proxima Nova"/>
              <a:sym typeface="Proxima Nova"/>
            </a:endParaRPr>
          </a:p>
        </p:txBody>
      </p:sp>
      <p:sp>
        <p:nvSpPr>
          <p:cNvPr id="273" name="Google Shape;273;p38"/>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1 - Activity</a:t>
            </a:r>
            <a:endParaRPr>
              <a:solidFill>
                <a:srgbClr val="FFFFFF"/>
              </a:solidFill>
            </a:endParaRPr>
          </a:p>
        </p:txBody>
      </p:sp>
      <p:sp>
        <p:nvSpPr>
          <p:cNvPr id="274" name="Google Shape;274;p38"/>
          <p:cNvSpPr/>
          <p:nvPr/>
        </p:nvSpPr>
        <p:spPr>
          <a:xfrm>
            <a:off x="8133200" y="1307050"/>
            <a:ext cx="786300" cy="3294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8"/>
          <p:cNvSpPr/>
          <p:nvPr/>
        </p:nvSpPr>
        <p:spPr>
          <a:xfrm>
            <a:off x="8266713" y="1439027"/>
            <a:ext cx="536100" cy="5361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9</a:t>
            </a:r>
            <a:endParaRPr sz="2400">
              <a:latin typeface="Coming Soon"/>
              <a:ea typeface="Coming Soon"/>
              <a:cs typeface="Coming Soon"/>
              <a:sym typeface="Coming Soon"/>
            </a:endParaRPr>
          </a:p>
        </p:txBody>
      </p:sp>
      <p:sp>
        <p:nvSpPr>
          <p:cNvPr id="276" name="Google Shape;276;p38"/>
          <p:cNvSpPr/>
          <p:nvPr/>
        </p:nvSpPr>
        <p:spPr>
          <a:xfrm>
            <a:off x="8266713" y="2074702"/>
            <a:ext cx="536100" cy="5361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1</a:t>
            </a:r>
            <a:endParaRPr sz="2400">
              <a:latin typeface="Coming Soon"/>
              <a:ea typeface="Coming Soon"/>
              <a:cs typeface="Coming Soon"/>
              <a:sym typeface="Coming Soon"/>
            </a:endParaRPr>
          </a:p>
        </p:txBody>
      </p:sp>
      <p:sp>
        <p:nvSpPr>
          <p:cNvPr id="277" name="Google Shape;277;p38"/>
          <p:cNvSpPr/>
          <p:nvPr/>
        </p:nvSpPr>
        <p:spPr>
          <a:xfrm>
            <a:off x="8266713" y="2710365"/>
            <a:ext cx="536100" cy="5361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800">
                <a:latin typeface="Coming Soon"/>
                <a:ea typeface="Coming Soon"/>
                <a:cs typeface="Coming Soon"/>
                <a:sym typeface="Coming Soon"/>
              </a:rPr>
              <a:t>"treehouse"</a:t>
            </a:r>
            <a:endParaRPr sz="800">
              <a:latin typeface="Coming Soon"/>
              <a:ea typeface="Coming Soon"/>
              <a:cs typeface="Coming Soon"/>
              <a:sym typeface="Coming Soon"/>
            </a:endParaRPr>
          </a:p>
        </p:txBody>
      </p:sp>
      <p:sp>
        <p:nvSpPr>
          <p:cNvPr id="278" name="Google Shape;278;p38"/>
          <p:cNvSpPr/>
          <p:nvPr/>
        </p:nvSpPr>
        <p:spPr>
          <a:xfrm>
            <a:off x="8266713" y="3361673"/>
            <a:ext cx="536100" cy="5361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Coming Soon"/>
                <a:ea typeface="Coming Soon"/>
                <a:cs typeface="Coming Soon"/>
                <a:sym typeface="Coming Soon"/>
              </a:rPr>
              <a:t>“your”</a:t>
            </a:r>
            <a:endParaRPr>
              <a:latin typeface="Coming Soon"/>
              <a:ea typeface="Coming Soon"/>
              <a:cs typeface="Coming Soon"/>
              <a:sym typeface="Coming Soon"/>
            </a:endParaRPr>
          </a:p>
        </p:txBody>
      </p:sp>
      <p:sp>
        <p:nvSpPr>
          <p:cNvPr id="279" name="Google Shape;279;p38"/>
          <p:cNvSpPr/>
          <p:nvPr/>
        </p:nvSpPr>
        <p:spPr>
          <a:xfrm>
            <a:off x="8266713" y="3963098"/>
            <a:ext cx="536100" cy="5361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a:latin typeface="Coming Soon"/>
                <a:ea typeface="Coming Soon"/>
                <a:cs typeface="Coming Soon"/>
                <a:sym typeface="Coming Soon"/>
              </a:rPr>
              <a:t>“3D”</a:t>
            </a:r>
            <a:endParaRPr>
              <a:latin typeface="Coming Soon"/>
              <a:ea typeface="Coming Soon"/>
              <a:cs typeface="Coming Soon"/>
              <a:sym typeface="Coming Soo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3"/>
        <p:cNvGrpSpPr/>
        <p:nvPr/>
      </p:nvGrpSpPr>
      <p:grpSpPr>
        <a:xfrm>
          <a:off x="0" y="0"/>
          <a:ext cx="0" cy="0"/>
          <a:chOff x="0" y="0"/>
          <a:chExt cx="0" cy="0"/>
        </a:xfrm>
      </p:grpSpPr>
      <p:grpSp>
        <p:nvGrpSpPr>
          <p:cNvPr id="284" name="Google Shape;284;p39"/>
          <p:cNvGrpSpPr/>
          <p:nvPr/>
        </p:nvGrpSpPr>
        <p:grpSpPr>
          <a:xfrm>
            <a:off x="2798318" y="3503599"/>
            <a:ext cx="1902406" cy="1311824"/>
            <a:chOff x="746497" y="1374645"/>
            <a:chExt cx="3141357" cy="2166156"/>
          </a:xfrm>
        </p:grpSpPr>
        <p:grpSp>
          <p:nvGrpSpPr>
            <p:cNvPr id="285" name="Google Shape;285;p39"/>
            <p:cNvGrpSpPr/>
            <p:nvPr/>
          </p:nvGrpSpPr>
          <p:grpSpPr>
            <a:xfrm>
              <a:off x="746497" y="1374645"/>
              <a:ext cx="3141357" cy="2166156"/>
              <a:chOff x="642775" y="1378850"/>
              <a:chExt cx="2363700" cy="1637925"/>
            </a:xfrm>
          </p:grpSpPr>
          <p:sp>
            <p:nvSpPr>
              <p:cNvPr id="286" name="Google Shape;286;p39"/>
              <p:cNvSpPr/>
              <p:nvPr/>
            </p:nvSpPr>
            <p:spPr>
              <a:xfrm>
                <a:off x="642775" y="1596575"/>
                <a:ext cx="2363700" cy="1420200"/>
              </a:xfrm>
              <a:prstGeom prst="rect">
                <a:avLst/>
              </a:prstGeom>
              <a:solidFill>
                <a:srgbClr val="00BEFF">
                  <a:alpha val="6150"/>
                </a:srgbClr>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9"/>
              <p:cNvSpPr/>
              <p:nvPr/>
            </p:nvSpPr>
            <p:spPr>
              <a:xfrm>
                <a:off x="642775" y="1378850"/>
                <a:ext cx="2363700" cy="217800"/>
              </a:xfrm>
              <a:prstGeom prst="rect">
                <a:avLst/>
              </a:prstGeom>
              <a:solidFill>
                <a:srgbClr val="6D9EEB"/>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8" name="Google Shape;288;p39"/>
              <p:cNvCxnSpPr>
                <a:stCxn id="287" idx="1"/>
                <a:endCxn id="287" idx="3"/>
              </p:cNvCxnSpPr>
              <p:nvPr/>
            </p:nvCxnSpPr>
            <p:spPr>
              <a:xfrm>
                <a:off x="642775" y="1487750"/>
                <a:ext cx="2363700" cy="0"/>
              </a:xfrm>
              <a:prstGeom prst="straightConnector1">
                <a:avLst/>
              </a:prstGeom>
              <a:noFill/>
              <a:ln w="9525" cap="flat" cmpd="sng">
                <a:solidFill>
                  <a:srgbClr val="1155CC"/>
                </a:solidFill>
                <a:prstDash val="solid"/>
                <a:round/>
                <a:headEnd type="none" w="med" len="med"/>
                <a:tailEnd type="none" w="med" len="med"/>
              </a:ln>
            </p:spPr>
          </p:cxnSp>
        </p:grpSp>
        <p:sp>
          <p:nvSpPr>
            <p:cNvPr id="289" name="Google Shape;289;p39"/>
            <p:cNvSpPr txBox="1"/>
            <p:nvPr/>
          </p:nvSpPr>
          <p:spPr>
            <a:xfrm>
              <a:off x="819025" y="1726975"/>
              <a:ext cx="1845300" cy="66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Coming Soon"/>
                  <a:ea typeface="Coming Soon"/>
                  <a:cs typeface="Coming Soon"/>
                  <a:sym typeface="Coming Soon"/>
                </a:rPr>
                <a:t>woop</a:t>
              </a:r>
              <a:endParaRPr sz="2000">
                <a:latin typeface="Coming Soon"/>
                <a:ea typeface="Coming Soon"/>
                <a:cs typeface="Coming Soon"/>
                <a:sym typeface="Coming Soon"/>
              </a:endParaRPr>
            </a:p>
          </p:txBody>
        </p:sp>
      </p:grpSp>
      <p:sp>
        <p:nvSpPr>
          <p:cNvPr id="290" name="Google Shape;290;p39"/>
          <p:cNvSpPr/>
          <p:nvPr/>
        </p:nvSpPr>
        <p:spPr>
          <a:xfrm>
            <a:off x="425628" y="3385557"/>
            <a:ext cx="1902406" cy="1137447"/>
          </a:xfrm>
          <a:prstGeom prst="rect">
            <a:avLst/>
          </a:prstGeom>
          <a:solidFill>
            <a:srgbClr val="00BEFF">
              <a:alpha val="6150"/>
            </a:srgbClr>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9"/>
          <p:cNvSpPr/>
          <p:nvPr/>
        </p:nvSpPr>
        <p:spPr>
          <a:xfrm>
            <a:off x="1115651" y="3657025"/>
            <a:ext cx="769800" cy="7698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2</a:t>
            </a:r>
            <a:endParaRPr sz="2400">
              <a:latin typeface="Coming Soon"/>
              <a:ea typeface="Coming Soon"/>
              <a:cs typeface="Coming Soon"/>
              <a:sym typeface="Coming Soon"/>
            </a:endParaRPr>
          </a:p>
        </p:txBody>
      </p:sp>
      <p:sp>
        <p:nvSpPr>
          <p:cNvPr id="292" name="Google Shape;292;p39"/>
          <p:cNvSpPr/>
          <p:nvPr/>
        </p:nvSpPr>
        <p:spPr>
          <a:xfrm>
            <a:off x="425628" y="3211179"/>
            <a:ext cx="1902406" cy="174437"/>
          </a:xfrm>
          <a:prstGeom prst="rect">
            <a:avLst/>
          </a:prstGeom>
          <a:solidFill>
            <a:srgbClr val="6D9EEB"/>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3" name="Google Shape;293;p39"/>
          <p:cNvCxnSpPr>
            <a:stCxn id="292" idx="1"/>
            <a:endCxn id="292" idx="3"/>
          </p:cNvCxnSpPr>
          <p:nvPr/>
        </p:nvCxnSpPr>
        <p:spPr>
          <a:xfrm>
            <a:off x="425628" y="3298398"/>
            <a:ext cx="1902300" cy="0"/>
          </a:xfrm>
          <a:prstGeom prst="straightConnector1">
            <a:avLst/>
          </a:prstGeom>
          <a:noFill/>
          <a:ln w="9525" cap="flat" cmpd="sng">
            <a:solidFill>
              <a:srgbClr val="1155CC"/>
            </a:solidFill>
            <a:prstDash val="solid"/>
            <a:round/>
            <a:headEnd type="none" w="med" len="med"/>
            <a:tailEnd type="none" w="med" len="med"/>
          </a:ln>
        </p:spPr>
      </p:cxnSp>
      <p:sp>
        <p:nvSpPr>
          <p:cNvPr id="294" name="Google Shape;294;p39"/>
          <p:cNvSpPr txBox="1"/>
          <p:nvPr/>
        </p:nvSpPr>
        <p:spPr>
          <a:xfrm>
            <a:off x="469551" y="3424550"/>
            <a:ext cx="1117514" cy="40187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Coming Soon"/>
                <a:ea typeface="Coming Soon"/>
                <a:cs typeface="Coming Soon"/>
                <a:sym typeface="Coming Soon"/>
              </a:rPr>
              <a:t>zip</a:t>
            </a:r>
            <a:endParaRPr sz="2000">
              <a:latin typeface="Coming Soon"/>
              <a:ea typeface="Coming Soon"/>
              <a:cs typeface="Coming Soon"/>
              <a:sym typeface="Coming Soon"/>
            </a:endParaRPr>
          </a:p>
        </p:txBody>
      </p:sp>
      <p:sp>
        <p:nvSpPr>
          <p:cNvPr id="295" name="Google Shape;295;p39"/>
          <p:cNvSpPr/>
          <p:nvPr/>
        </p:nvSpPr>
        <p:spPr>
          <a:xfrm>
            <a:off x="3743801" y="3902212"/>
            <a:ext cx="769800" cy="7698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“hi”</a:t>
            </a:r>
            <a:endParaRPr sz="2400">
              <a:latin typeface="Coming Soon"/>
              <a:ea typeface="Coming Soon"/>
              <a:cs typeface="Coming Soon"/>
              <a:sym typeface="Coming Soon"/>
            </a:endParaRPr>
          </a:p>
        </p:txBody>
      </p:sp>
      <p:sp>
        <p:nvSpPr>
          <p:cNvPr id="296" name="Google Shape;296;p39"/>
          <p:cNvSpPr txBox="1"/>
          <p:nvPr/>
        </p:nvSpPr>
        <p:spPr>
          <a:xfrm>
            <a:off x="248825" y="416750"/>
            <a:ext cx="3652500" cy="184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chemeClr val="dk1"/>
                </a:solidFill>
                <a:latin typeface="Proxima Nova"/>
                <a:ea typeface="Proxima Nova"/>
                <a:cs typeface="Proxima Nova"/>
                <a:sym typeface="Proxima Nova"/>
              </a:rPr>
              <a:t>Variables</a:t>
            </a:r>
            <a:endParaRPr sz="3000">
              <a:solidFill>
                <a:schemeClr val="dk1"/>
              </a:solidFill>
              <a:latin typeface="Proxima Nova"/>
              <a:ea typeface="Proxima Nova"/>
              <a:cs typeface="Proxima Nova"/>
              <a:sym typeface="Proxima Nova"/>
            </a:endParaRPr>
          </a:p>
          <a:p>
            <a:pPr marL="457200" lvl="0" indent="-355600" algn="l" rtl="0">
              <a:spcBef>
                <a:spcPts val="0"/>
              </a:spcBef>
              <a:spcAft>
                <a:spcPts val="0"/>
              </a:spcAft>
              <a:buClr>
                <a:schemeClr val="dk1"/>
              </a:buClr>
              <a:buSzPts val="2000"/>
              <a:buFont typeface="Proxima Nova"/>
              <a:buChar char="●"/>
            </a:pPr>
            <a:r>
              <a:rPr lang="en" sz="2000">
                <a:solidFill>
                  <a:schemeClr val="dk1"/>
                </a:solidFill>
                <a:latin typeface="Proxima Nova"/>
                <a:ea typeface="Proxima Nova"/>
                <a:cs typeface="Proxima Nova"/>
                <a:sym typeface="Proxima Nova"/>
              </a:rPr>
              <a:t>Plastic baggies</a:t>
            </a:r>
            <a:endParaRPr>
              <a:solidFill>
                <a:schemeClr val="dk1"/>
              </a:solidFill>
            </a:endParaRPr>
          </a:p>
          <a:p>
            <a:pPr marL="457200" lvl="0" indent="-355600" algn="l" rtl="0">
              <a:spcBef>
                <a:spcPts val="0"/>
              </a:spcBef>
              <a:spcAft>
                <a:spcPts val="0"/>
              </a:spcAft>
              <a:buClr>
                <a:schemeClr val="dk1"/>
              </a:buClr>
              <a:buSzPts val="2000"/>
              <a:buFont typeface="Proxima Nova"/>
              <a:buChar char="●"/>
            </a:pPr>
            <a:r>
              <a:rPr lang="en" sz="2000">
                <a:solidFill>
                  <a:schemeClr val="dk1"/>
                </a:solidFill>
                <a:latin typeface="Proxima Nova"/>
                <a:ea typeface="Proxima Nova"/>
                <a:cs typeface="Proxima Nova"/>
                <a:sym typeface="Proxima Nova"/>
              </a:rPr>
              <a:t>Can hold at most one value</a:t>
            </a:r>
            <a:endParaRPr sz="2000">
              <a:solidFill>
                <a:schemeClr val="dk1"/>
              </a:solidFill>
              <a:latin typeface="Proxima Nova"/>
              <a:ea typeface="Proxima Nova"/>
              <a:cs typeface="Proxima Nova"/>
              <a:sym typeface="Proxima Nova"/>
            </a:endParaRPr>
          </a:p>
          <a:p>
            <a:pPr marL="457200" lvl="0" indent="-355600" algn="l" rtl="0">
              <a:spcBef>
                <a:spcPts val="0"/>
              </a:spcBef>
              <a:spcAft>
                <a:spcPts val="0"/>
              </a:spcAft>
              <a:buClr>
                <a:schemeClr val="dk1"/>
              </a:buClr>
              <a:buSzPts val="2000"/>
              <a:buFont typeface="Proxima Nova"/>
              <a:buChar char="●"/>
            </a:pPr>
            <a:r>
              <a:rPr lang="en" sz="2000">
                <a:solidFill>
                  <a:schemeClr val="dk1"/>
                </a:solidFill>
                <a:latin typeface="Proxima Nova"/>
                <a:ea typeface="Proxima Nova"/>
                <a:cs typeface="Proxima Nova"/>
                <a:sym typeface="Proxima Nova"/>
              </a:rPr>
              <a:t>Name uses no quotes, includes no spaces, and must start with a letter </a:t>
            </a: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a:p>
        </p:txBody>
      </p:sp>
      <p:grpSp>
        <p:nvGrpSpPr>
          <p:cNvPr id="297" name="Google Shape;297;p39"/>
          <p:cNvGrpSpPr/>
          <p:nvPr/>
        </p:nvGrpSpPr>
        <p:grpSpPr>
          <a:xfrm>
            <a:off x="4036111" y="1947382"/>
            <a:ext cx="1902406" cy="1311824"/>
            <a:chOff x="746497" y="1374645"/>
            <a:chExt cx="3141357" cy="2166156"/>
          </a:xfrm>
        </p:grpSpPr>
        <p:grpSp>
          <p:nvGrpSpPr>
            <p:cNvPr id="298" name="Google Shape;298;p39"/>
            <p:cNvGrpSpPr/>
            <p:nvPr/>
          </p:nvGrpSpPr>
          <p:grpSpPr>
            <a:xfrm>
              <a:off x="746497" y="1374645"/>
              <a:ext cx="3141357" cy="2166156"/>
              <a:chOff x="642775" y="1378850"/>
              <a:chExt cx="2363700" cy="1637925"/>
            </a:xfrm>
          </p:grpSpPr>
          <p:sp>
            <p:nvSpPr>
              <p:cNvPr id="299" name="Google Shape;299;p39"/>
              <p:cNvSpPr/>
              <p:nvPr/>
            </p:nvSpPr>
            <p:spPr>
              <a:xfrm>
                <a:off x="642775" y="1596575"/>
                <a:ext cx="2363700" cy="1420200"/>
              </a:xfrm>
              <a:prstGeom prst="rect">
                <a:avLst/>
              </a:prstGeom>
              <a:solidFill>
                <a:srgbClr val="00BEFF">
                  <a:alpha val="6150"/>
                </a:srgbClr>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9"/>
              <p:cNvSpPr/>
              <p:nvPr/>
            </p:nvSpPr>
            <p:spPr>
              <a:xfrm>
                <a:off x="642775" y="1378850"/>
                <a:ext cx="2363700" cy="217800"/>
              </a:xfrm>
              <a:prstGeom prst="rect">
                <a:avLst/>
              </a:prstGeom>
              <a:solidFill>
                <a:srgbClr val="6D9EEB"/>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1" name="Google Shape;301;p39"/>
              <p:cNvCxnSpPr>
                <a:stCxn id="300" idx="1"/>
                <a:endCxn id="300" idx="3"/>
              </p:cNvCxnSpPr>
              <p:nvPr/>
            </p:nvCxnSpPr>
            <p:spPr>
              <a:xfrm>
                <a:off x="642775" y="1487750"/>
                <a:ext cx="2363700" cy="0"/>
              </a:xfrm>
              <a:prstGeom prst="straightConnector1">
                <a:avLst/>
              </a:prstGeom>
              <a:noFill/>
              <a:ln w="9525" cap="flat" cmpd="sng">
                <a:solidFill>
                  <a:srgbClr val="1155CC"/>
                </a:solidFill>
                <a:prstDash val="solid"/>
                <a:round/>
                <a:headEnd type="none" w="med" len="med"/>
                <a:tailEnd type="none" w="med" len="med"/>
              </a:ln>
            </p:spPr>
          </p:cxnSp>
        </p:grpSp>
        <p:sp>
          <p:nvSpPr>
            <p:cNvPr id="302" name="Google Shape;302;p39"/>
            <p:cNvSpPr txBox="1"/>
            <p:nvPr/>
          </p:nvSpPr>
          <p:spPr>
            <a:xfrm>
              <a:off x="819025" y="1726975"/>
              <a:ext cx="1845300" cy="66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Coming Soon"/>
                  <a:ea typeface="Coming Soon"/>
                  <a:cs typeface="Coming Soon"/>
                  <a:sym typeface="Coming Soon"/>
                </a:rPr>
                <a:t>zip2</a:t>
              </a:r>
              <a:endParaRPr sz="2000">
                <a:latin typeface="Coming Soon"/>
                <a:ea typeface="Coming Soon"/>
                <a:cs typeface="Coming Soon"/>
                <a:sym typeface="Coming Soon"/>
              </a:endParaRPr>
            </a:p>
          </p:txBody>
        </p:sp>
      </p:grpSp>
      <p:sp>
        <p:nvSpPr>
          <p:cNvPr id="303" name="Google Shape;303;p39"/>
          <p:cNvSpPr txBox="1"/>
          <p:nvPr/>
        </p:nvSpPr>
        <p:spPr>
          <a:xfrm>
            <a:off x="6298475" y="740600"/>
            <a:ext cx="24744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chemeClr val="dk1"/>
                </a:solidFill>
                <a:latin typeface="Proxima Nova"/>
                <a:ea typeface="Proxima Nova"/>
                <a:cs typeface="Proxima Nova"/>
                <a:sym typeface="Proxima Nova"/>
              </a:rPr>
              <a:t>Do This:</a:t>
            </a:r>
            <a:endParaRPr sz="2400" b="1">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sz="2400">
                <a:solidFill>
                  <a:schemeClr val="dk1"/>
                </a:solidFill>
                <a:latin typeface="Proxima Nova"/>
                <a:ea typeface="Proxima Nova"/>
                <a:cs typeface="Proxima Nova"/>
                <a:sym typeface="Proxima Nova"/>
              </a:rPr>
              <a:t>Make one variable with any name you like. Share it with another group.</a:t>
            </a:r>
            <a:endParaRPr sz="2400">
              <a:solidFill>
                <a:schemeClr val="dk1"/>
              </a:solidFill>
              <a:latin typeface="Proxima Nova"/>
              <a:ea typeface="Proxima Nova"/>
              <a:cs typeface="Proxima Nova"/>
              <a:sym typeface="Proxima Nova"/>
            </a:endParaRPr>
          </a:p>
        </p:txBody>
      </p:sp>
      <p:sp>
        <p:nvSpPr>
          <p:cNvPr id="304" name="Google Shape;304;p39"/>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1 - Activity</a:t>
            </a:r>
            <a:endParaRPr>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8"/>
        <p:cNvGrpSpPr/>
        <p:nvPr/>
      </p:nvGrpSpPr>
      <p:grpSpPr>
        <a:xfrm>
          <a:off x="0" y="0"/>
          <a:ext cx="0" cy="0"/>
          <a:chOff x="0" y="0"/>
          <a:chExt cx="0" cy="0"/>
        </a:xfrm>
      </p:grpSpPr>
      <p:grpSp>
        <p:nvGrpSpPr>
          <p:cNvPr id="309" name="Google Shape;309;p40"/>
          <p:cNvGrpSpPr/>
          <p:nvPr/>
        </p:nvGrpSpPr>
        <p:grpSpPr>
          <a:xfrm>
            <a:off x="476727" y="3351671"/>
            <a:ext cx="2319892" cy="1599706"/>
            <a:chOff x="746497" y="1374645"/>
            <a:chExt cx="3141357" cy="2166156"/>
          </a:xfrm>
        </p:grpSpPr>
        <p:grpSp>
          <p:nvGrpSpPr>
            <p:cNvPr id="310" name="Google Shape;310;p40"/>
            <p:cNvGrpSpPr/>
            <p:nvPr/>
          </p:nvGrpSpPr>
          <p:grpSpPr>
            <a:xfrm>
              <a:off x="746497" y="1374645"/>
              <a:ext cx="3141357" cy="2166156"/>
              <a:chOff x="642775" y="1378850"/>
              <a:chExt cx="2363700" cy="1637925"/>
            </a:xfrm>
          </p:grpSpPr>
          <p:sp>
            <p:nvSpPr>
              <p:cNvPr id="311" name="Google Shape;311;p40"/>
              <p:cNvSpPr/>
              <p:nvPr/>
            </p:nvSpPr>
            <p:spPr>
              <a:xfrm>
                <a:off x="642775" y="1596575"/>
                <a:ext cx="2363700" cy="1420200"/>
              </a:xfrm>
              <a:prstGeom prst="rect">
                <a:avLst/>
              </a:prstGeom>
              <a:solidFill>
                <a:srgbClr val="00BEFF">
                  <a:alpha val="6150"/>
                </a:srgbClr>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0"/>
              <p:cNvSpPr/>
              <p:nvPr/>
            </p:nvSpPr>
            <p:spPr>
              <a:xfrm>
                <a:off x="642775" y="1378850"/>
                <a:ext cx="2363700" cy="217800"/>
              </a:xfrm>
              <a:prstGeom prst="rect">
                <a:avLst/>
              </a:prstGeom>
              <a:solidFill>
                <a:srgbClr val="6D9EEB"/>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3" name="Google Shape;313;p40"/>
              <p:cNvCxnSpPr>
                <a:stCxn id="312" idx="1"/>
                <a:endCxn id="312" idx="3"/>
              </p:cNvCxnSpPr>
              <p:nvPr/>
            </p:nvCxnSpPr>
            <p:spPr>
              <a:xfrm>
                <a:off x="642775" y="1487750"/>
                <a:ext cx="2363700" cy="0"/>
              </a:xfrm>
              <a:prstGeom prst="straightConnector1">
                <a:avLst/>
              </a:prstGeom>
              <a:noFill/>
              <a:ln w="9525" cap="flat" cmpd="sng">
                <a:solidFill>
                  <a:srgbClr val="1155CC"/>
                </a:solidFill>
                <a:prstDash val="solid"/>
                <a:round/>
                <a:headEnd type="none" w="med" len="med"/>
                <a:tailEnd type="none" w="med" len="med"/>
              </a:ln>
            </p:spPr>
          </p:cxnSp>
        </p:grpSp>
        <p:sp>
          <p:nvSpPr>
            <p:cNvPr id="314" name="Google Shape;314;p40"/>
            <p:cNvSpPr txBox="1"/>
            <p:nvPr/>
          </p:nvSpPr>
          <p:spPr>
            <a:xfrm>
              <a:off x="819025" y="1726975"/>
              <a:ext cx="1845300" cy="66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Coming Soon"/>
                  <a:ea typeface="Coming Soon"/>
                  <a:cs typeface="Coming Soon"/>
                  <a:sym typeface="Coming Soon"/>
                </a:rPr>
                <a:t>bop</a:t>
              </a:r>
              <a:endParaRPr sz="3000">
                <a:latin typeface="Coming Soon"/>
                <a:ea typeface="Coming Soon"/>
                <a:cs typeface="Coming Soon"/>
                <a:sym typeface="Coming Soon"/>
              </a:endParaRPr>
            </a:p>
          </p:txBody>
        </p:sp>
      </p:grpSp>
      <p:grpSp>
        <p:nvGrpSpPr>
          <p:cNvPr id="315" name="Google Shape;315;p40"/>
          <p:cNvGrpSpPr/>
          <p:nvPr/>
        </p:nvGrpSpPr>
        <p:grpSpPr>
          <a:xfrm>
            <a:off x="476727" y="1619498"/>
            <a:ext cx="2319892" cy="1599706"/>
            <a:chOff x="746497" y="1374645"/>
            <a:chExt cx="3141357" cy="2166156"/>
          </a:xfrm>
        </p:grpSpPr>
        <p:grpSp>
          <p:nvGrpSpPr>
            <p:cNvPr id="316" name="Google Shape;316;p40"/>
            <p:cNvGrpSpPr/>
            <p:nvPr/>
          </p:nvGrpSpPr>
          <p:grpSpPr>
            <a:xfrm>
              <a:off x="746497" y="1374645"/>
              <a:ext cx="3141357" cy="2166156"/>
              <a:chOff x="642775" y="1378850"/>
              <a:chExt cx="2363700" cy="1637925"/>
            </a:xfrm>
          </p:grpSpPr>
          <p:sp>
            <p:nvSpPr>
              <p:cNvPr id="317" name="Google Shape;317;p40"/>
              <p:cNvSpPr/>
              <p:nvPr/>
            </p:nvSpPr>
            <p:spPr>
              <a:xfrm>
                <a:off x="642775" y="1596575"/>
                <a:ext cx="2363700" cy="1420200"/>
              </a:xfrm>
              <a:prstGeom prst="rect">
                <a:avLst/>
              </a:prstGeom>
              <a:solidFill>
                <a:srgbClr val="00BEFF">
                  <a:alpha val="6150"/>
                </a:srgbClr>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0"/>
              <p:cNvSpPr/>
              <p:nvPr/>
            </p:nvSpPr>
            <p:spPr>
              <a:xfrm>
                <a:off x="642775" y="1378850"/>
                <a:ext cx="2363700" cy="217800"/>
              </a:xfrm>
              <a:prstGeom prst="rect">
                <a:avLst/>
              </a:prstGeom>
              <a:solidFill>
                <a:srgbClr val="6D9EEB"/>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9" name="Google Shape;319;p40"/>
              <p:cNvCxnSpPr>
                <a:stCxn id="318" idx="1"/>
                <a:endCxn id="318" idx="3"/>
              </p:cNvCxnSpPr>
              <p:nvPr/>
            </p:nvCxnSpPr>
            <p:spPr>
              <a:xfrm>
                <a:off x="642775" y="1487750"/>
                <a:ext cx="2363700" cy="0"/>
              </a:xfrm>
              <a:prstGeom prst="straightConnector1">
                <a:avLst/>
              </a:prstGeom>
              <a:noFill/>
              <a:ln w="9525" cap="flat" cmpd="sng">
                <a:solidFill>
                  <a:srgbClr val="1155CC"/>
                </a:solidFill>
                <a:prstDash val="solid"/>
                <a:round/>
                <a:headEnd type="none" w="med" len="med"/>
                <a:tailEnd type="none" w="med" len="med"/>
              </a:ln>
            </p:spPr>
          </p:cxnSp>
        </p:grpSp>
        <p:sp>
          <p:nvSpPr>
            <p:cNvPr id="320" name="Google Shape;320;p40"/>
            <p:cNvSpPr txBox="1"/>
            <p:nvPr/>
          </p:nvSpPr>
          <p:spPr>
            <a:xfrm>
              <a:off x="819025" y="1726975"/>
              <a:ext cx="1845300" cy="66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Coming Soon"/>
                  <a:ea typeface="Coming Soon"/>
                  <a:cs typeface="Coming Soon"/>
                  <a:sym typeface="Coming Soon"/>
                </a:rPr>
                <a:t>zip</a:t>
              </a:r>
              <a:endParaRPr sz="3000">
                <a:latin typeface="Coming Soon"/>
                <a:ea typeface="Coming Soon"/>
                <a:cs typeface="Coming Soon"/>
                <a:sym typeface="Coming Soon"/>
              </a:endParaRPr>
            </a:p>
          </p:txBody>
        </p:sp>
      </p:grpSp>
      <p:sp>
        <p:nvSpPr>
          <p:cNvPr id="321" name="Google Shape;321;p40"/>
          <p:cNvSpPr/>
          <p:nvPr/>
        </p:nvSpPr>
        <p:spPr>
          <a:xfrm>
            <a:off x="1545233" y="2067885"/>
            <a:ext cx="938700" cy="9387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5</a:t>
            </a:r>
            <a:endParaRPr sz="2400">
              <a:latin typeface="Coming Soon"/>
              <a:ea typeface="Coming Soon"/>
              <a:cs typeface="Coming Soon"/>
              <a:sym typeface="Coming Soon"/>
            </a:endParaRPr>
          </a:p>
        </p:txBody>
      </p:sp>
      <p:sp>
        <p:nvSpPr>
          <p:cNvPr id="322" name="Google Shape;322;p40"/>
          <p:cNvSpPr/>
          <p:nvPr/>
        </p:nvSpPr>
        <p:spPr>
          <a:xfrm>
            <a:off x="1666888" y="3834926"/>
            <a:ext cx="938700" cy="9387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“hi”</a:t>
            </a:r>
            <a:endParaRPr sz="2400">
              <a:latin typeface="Coming Soon"/>
              <a:ea typeface="Coming Soon"/>
              <a:cs typeface="Coming Soon"/>
              <a:sym typeface="Coming Soon"/>
            </a:endParaRPr>
          </a:p>
        </p:txBody>
      </p:sp>
      <p:sp>
        <p:nvSpPr>
          <p:cNvPr id="323" name="Google Shape;323;p40"/>
          <p:cNvSpPr txBox="1"/>
          <p:nvPr/>
        </p:nvSpPr>
        <p:spPr>
          <a:xfrm>
            <a:off x="180975" y="292600"/>
            <a:ext cx="7018800" cy="132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chemeClr val="dk1"/>
                </a:solidFill>
                <a:latin typeface="Proxima Nova"/>
                <a:ea typeface="Proxima Nova"/>
                <a:cs typeface="Proxima Nova"/>
                <a:sym typeface="Proxima Nova"/>
              </a:rPr>
              <a:t>Variables and Expressions</a:t>
            </a:r>
            <a:endParaRPr sz="30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sz="2000">
                <a:solidFill>
                  <a:schemeClr val="dk1"/>
                </a:solidFill>
                <a:latin typeface="Proxima Nova"/>
                <a:ea typeface="Proxima Nova"/>
                <a:cs typeface="Proxima Nova"/>
                <a:sym typeface="Proxima Nova"/>
              </a:rPr>
              <a:t>Replace variable name with a copy of the value it holds</a:t>
            </a: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sz="2000">
                <a:solidFill>
                  <a:schemeClr val="dk1"/>
                </a:solidFill>
                <a:latin typeface="Proxima Nova"/>
                <a:ea typeface="Proxima Nova"/>
                <a:cs typeface="Proxima Nova"/>
                <a:sym typeface="Proxima Nova"/>
              </a:rPr>
              <a:t>Evaluate the expression as normal</a:t>
            </a:r>
            <a:endParaRPr sz="2000">
              <a:solidFill>
                <a:schemeClr val="dk1"/>
              </a:solidFill>
              <a:latin typeface="Proxima Nova"/>
              <a:ea typeface="Proxima Nova"/>
              <a:cs typeface="Proxima Nova"/>
              <a:sym typeface="Proxima Nova"/>
            </a:endParaRPr>
          </a:p>
        </p:txBody>
      </p:sp>
      <p:sp>
        <p:nvSpPr>
          <p:cNvPr id="324" name="Google Shape;324;p40"/>
          <p:cNvSpPr/>
          <p:nvPr/>
        </p:nvSpPr>
        <p:spPr>
          <a:xfrm>
            <a:off x="3718451" y="1581776"/>
            <a:ext cx="647400" cy="6474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3</a:t>
            </a:r>
            <a:endParaRPr sz="2400">
              <a:latin typeface="Coming Soon"/>
              <a:ea typeface="Coming Soon"/>
              <a:cs typeface="Coming Soon"/>
              <a:sym typeface="Coming Soon"/>
            </a:endParaRPr>
          </a:p>
        </p:txBody>
      </p:sp>
      <p:sp>
        <p:nvSpPr>
          <p:cNvPr id="325" name="Google Shape;325;p40"/>
          <p:cNvSpPr/>
          <p:nvPr/>
        </p:nvSpPr>
        <p:spPr>
          <a:xfrm>
            <a:off x="7313283" y="2480582"/>
            <a:ext cx="647400" cy="6474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8</a:t>
            </a:r>
            <a:endParaRPr sz="2400">
              <a:latin typeface="Coming Soon"/>
              <a:ea typeface="Coming Soon"/>
              <a:cs typeface="Coming Soon"/>
              <a:sym typeface="Coming Soon"/>
            </a:endParaRPr>
          </a:p>
        </p:txBody>
      </p:sp>
      <p:sp>
        <p:nvSpPr>
          <p:cNvPr id="326" name="Google Shape;326;p40"/>
          <p:cNvSpPr txBox="1"/>
          <p:nvPr/>
        </p:nvSpPr>
        <p:spPr>
          <a:xfrm>
            <a:off x="5736244" y="2563464"/>
            <a:ext cx="1777800" cy="25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Proxima Nova"/>
                <a:ea typeface="Proxima Nova"/>
                <a:cs typeface="Proxima Nova"/>
                <a:sym typeface="Proxima Nova"/>
              </a:rPr>
              <a:t>evaluates to  </a:t>
            </a:r>
            <a:endParaRPr sz="2000">
              <a:latin typeface="Proxima Nova"/>
              <a:ea typeface="Proxima Nova"/>
              <a:cs typeface="Proxima Nova"/>
              <a:sym typeface="Proxima Nova"/>
            </a:endParaRPr>
          </a:p>
        </p:txBody>
      </p:sp>
      <p:sp>
        <p:nvSpPr>
          <p:cNvPr id="327" name="Google Shape;327;p40"/>
          <p:cNvSpPr/>
          <p:nvPr/>
        </p:nvSpPr>
        <p:spPr>
          <a:xfrm>
            <a:off x="3718451" y="2498774"/>
            <a:ext cx="647400" cy="6474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3</a:t>
            </a:r>
            <a:endParaRPr sz="2400">
              <a:latin typeface="Coming Soon"/>
              <a:ea typeface="Coming Soon"/>
              <a:cs typeface="Coming Soon"/>
              <a:sym typeface="Coming Soon"/>
            </a:endParaRPr>
          </a:p>
        </p:txBody>
      </p:sp>
      <p:sp>
        <p:nvSpPr>
          <p:cNvPr id="328" name="Google Shape;328;p40"/>
          <p:cNvSpPr txBox="1"/>
          <p:nvPr/>
        </p:nvSpPr>
        <p:spPr>
          <a:xfrm>
            <a:off x="4514500" y="2272775"/>
            <a:ext cx="1777800" cy="252300"/>
          </a:xfrm>
          <a:prstGeom prst="rect">
            <a:avLst/>
          </a:prstGeom>
          <a:noFill/>
          <a:ln>
            <a:noFill/>
          </a:ln>
        </p:spPr>
        <p:txBody>
          <a:bodyPr spcFirstLastPara="1" wrap="square" lIns="91425" tIns="91425" rIns="91425" bIns="91425" anchor="t" anchorCtr="0">
            <a:noAutofit/>
          </a:bodyPr>
          <a:lstStyle/>
          <a:p>
            <a:pPr marL="457200" lvl="0" indent="-457200" algn="l" rtl="0">
              <a:spcBef>
                <a:spcPts val="0"/>
              </a:spcBef>
              <a:spcAft>
                <a:spcPts val="0"/>
              </a:spcAft>
              <a:buSzPts val="3600"/>
              <a:buFont typeface="Coming Soon"/>
              <a:buChar char="+"/>
            </a:pPr>
            <a:endParaRPr sz="5000">
              <a:latin typeface="Coming Soon"/>
              <a:ea typeface="Coming Soon"/>
              <a:cs typeface="Coming Soon"/>
              <a:sym typeface="Coming Soon"/>
            </a:endParaRPr>
          </a:p>
        </p:txBody>
      </p:sp>
      <p:sp>
        <p:nvSpPr>
          <p:cNvPr id="329" name="Google Shape;329;p40"/>
          <p:cNvSpPr/>
          <p:nvPr/>
        </p:nvSpPr>
        <p:spPr>
          <a:xfrm>
            <a:off x="4981839" y="2498774"/>
            <a:ext cx="647400" cy="6474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5</a:t>
            </a:r>
            <a:endParaRPr sz="2400">
              <a:latin typeface="Coming Soon"/>
              <a:ea typeface="Coming Soon"/>
              <a:cs typeface="Coming Soon"/>
              <a:sym typeface="Coming Soon"/>
            </a:endParaRPr>
          </a:p>
        </p:txBody>
      </p:sp>
      <p:sp>
        <p:nvSpPr>
          <p:cNvPr id="330" name="Google Shape;330;p40"/>
          <p:cNvSpPr txBox="1"/>
          <p:nvPr/>
        </p:nvSpPr>
        <p:spPr>
          <a:xfrm>
            <a:off x="3630400" y="3459625"/>
            <a:ext cx="2559000" cy="25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Coming Soon"/>
                <a:ea typeface="Coming Soon"/>
                <a:cs typeface="Coming Soon"/>
                <a:sym typeface="Coming Soon"/>
              </a:rPr>
              <a:t>bop </a:t>
            </a:r>
            <a:r>
              <a:rPr lang="en" sz="3600">
                <a:solidFill>
                  <a:schemeClr val="dk1"/>
                </a:solidFill>
                <a:latin typeface="Coming Soon"/>
                <a:ea typeface="Coming Soon"/>
                <a:cs typeface="Coming Soon"/>
                <a:sym typeface="Coming Soon"/>
              </a:rPr>
              <a:t>+ zip</a:t>
            </a:r>
            <a:endParaRPr sz="3600">
              <a:latin typeface="Coming Soon"/>
              <a:ea typeface="Coming Soon"/>
              <a:cs typeface="Coming Soon"/>
              <a:sym typeface="Coming Soon"/>
            </a:endParaRPr>
          </a:p>
        </p:txBody>
      </p:sp>
      <p:sp>
        <p:nvSpPr>
          <p:cNvPr id="331" name="Google Shape;331;p40"/>
          <p:cNvSpPr/>
          <p:nvPr/>
        </p:nvSpPr>
        <p:spPr>
          <a:xfrm>
            <a:off x="7313283" y="4221553"/>
            <a:ext cx="647400" cy="6474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“hi5”</a:t>
            </a:r>
            <a:endParaRPr sz="2400">
              <a:latin typeface="Coming Soon"/>
              <a:ea typeface="Coming Soon"/>
              <a:cs typeface="Coming Soon"/>
              <a:sym typeface="Coming Soon"/>
            </a:endParaRPr>
          </a:p>
        </p:txBody>
      </p:sp>
      <p:sp>
        <p:nvSpPr>
          <p:cNvPr id="332" name="Google Shape;332;p40"/>
          <p:cNvSpPr txBox="1"/>
          <p:nvPr/>
        </p:nvSpPr>
        <p:spPr>
          <a:xfrm>
            <a:off x="5736242" y="4353864"/>
            <a:ext cx="1777800" cy="25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Proxima Nova"/>
                <a:ea typeface="Proxima Nova"/>
                <a:cs typeface="Proxima Nova"/>
                <a:sym typeface="Proxima Nova"/>
              </a:rPr>
              <a:t>evaluates to  </a:t>
            </a:r>
            <a:endParaRPr sz="2000">
              <a:latin typeface="Proxima Nova"/>
              <a:ea typeface="Proxima Nova"/>
              <a:cs typeface="Proxima Nova"/>
              <a:sym typeface="Proxima Nova"/>
            </a:endParaRPr>
          </a:p>
        </p:txBody>
      </p:sp>
      <p:sp>
        <p:nvSpPr>
          <p:cNvPr id="333" name="Google Shape;333;p40"/>
          <p:cNvSpPr/>
          <p:nvPr/>
        </p:nvSpPr>
        <p:spPr>
          <a:xfrm>
            <a:off x="3718451" y="4239745"/>
            <a:ext cx="647400" cy="6474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“hi”</a:t>
            </a:r>
            <a:endParaRPr sz="2400">
              <a:latin typeface="Coming Soon"/>
              <a:ea typeface="Coming Soon"/>
              <a:cs typeface="Coming Soon"/>
              <a:sym typeface="Coming Soon"/>
            </a:endParaRPr>
          </a:p>
        </p:txBody>
      </p:sp>
      <p:sp>
        <p:nvSpPr>
          <p:cNvPr id="334" name="Google Shape;334;p40"/>
          <p:cNvSpPr txBox="1"/>
          <p:nvPr/>
        </p:nvSpPr>
        <p:spPr>
          <a:xfrm>
            <a:off x="4514500" y="4025375"/>
            <a:ext cx="1777800" cy="252300"/>
          </a:xfrm>
          <a:prstGeom prst="rect">
            <a:avLst/>
          </a:prstGeom>
          <a:noFill/>
          <a:ln>
            <a:noFill/>
          </a:ln>
        </p:spPr>
        <p:txBody>
          <a:bodyPr spcFirstLastPara="1" wrap="square" lIns="91425" tIns="91425" rIns="91425" bIns="91425" anchor="t" anchorCtr="0">
            <a:noAutofit/>
          </a:bodyPr>
          <a:lstStyle/>
          <a:p>
            <a:pPr marL="457200" lvl="0" indent="-457200" algn="l" rtl="0">
              <a:spcBef>
                <a:spcPts val="0"/>
              </a:spcBef>
              <a:spcAft>
                <a:spcPts val="0"/>
              </a:spcAft>
              <a:buSzPts val="3600"/>
              <a:buFont typeface="Coming Soon"/>
              <a:buChar char="+"/>
            </a:pPr>
            <a:endParaRPr sz="5000">
              <a:latin typeface="Coming Soon"/>
              <a:ea typeface="Coming Soon"/>
              <a:cs typeface="Coming Soon"/>
              <a:sym typeface="Coming Soon"/>
            </a:endParaRPr>
          </a:p>
        </p:txBody>
      </p:sp>
      <p:sp>
        <p:nvSpPr>
          <p:cNvPr id="335" name="Google Shape;335;p40"/>
          <p:cNvSpPr/>
          <p:nvPr/>
        </p:nvSpPr>
        <p:spPr>
          <a:xfrm>
            <a:off x="4981839" y="4239745"/>
            <a:ext cx="647400" cy="6474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5</a:t>
            </a:r>
            <a:endParaRPr sz="2400">
              <a:latin typeface="Coming Soon"/>
              <a:ea typeface="Coming Soon"/>
              <a:cs typeface="Coming Soon"/>
              <a:sym typeface="Coming Soon"/>
            </a:endParaRPr>
          </a:p>
        </p:txBody>
      </p:sp>
      <p:sp>
        <p:nvSpPr>
          <p:cNvPr id="336" name="Google Shape;336;p40"/>
          <p:cNvSpPr txBox="1"/>
          <p:nvPr/>
        </p:nvSpPr>
        <p:spPr>
          <a:xfrm>
            <a:off x="4495800" y="1524000"/>
            <a:ext cx="1133400" cy="83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chemeClr val="dk1"/>
                </a:solidFill>
                <a:latin typeface="Coming Soon"/>
                <a:ea typeface="Coming Soon"/>
                <a:cs typeface="Coming Soon"/>
                <a:sym typeface="Coming Soon"/>
              </a:rPr>
              <a:t>+ zip</a:t>
            </a:r>
            <a:endParaRPr/>
          </a:p>
        </p:txBody>
      </p:sp>
      <p:cxnSp>
        <p:nvCxnSpPr>
          <p:cNvPr id="337" name="Google Shape;337;p40"/>
          <p:cNvCxnSpPr>
            <a:stCxn id="336" idx="3"/>
            <a:endCxn id="329" idx="0"/>
          </p:cNvCxnSpPr>
          <p:nvPr/>
        </p:nvCxnSpPr>
        <p:spPr>
          <a:xfrm flipH="1">
            <a:off x="5305500" y="1940250"/>
            <a:ext cx="323700" cy="558600"/>
          </a:xfrm>
          <a:prstGeom prst="curvedConnector4">
            <a:avLst>
              <a:gd name="adj1" fmla="val -73563"/>
              <a:gd name="adj2" fmla="val 87252"/>
            </a:avLst>
          </a:prstGeom>
          <a:noFill/>
          <a:ln w="9525" cap="flat" cmpd="sng">
            <a:solidFill>
              <a:schemeClr val="dk2"/>
            </a:solidFill>
            <a:prstDash val="dash"/>
            <a:round/>
            <a:headEnd type="none" w="med" len="med"/>
            <a:tailEnd type="triangle" w="med" len="med"/>
          </a:ln>
        </p:spPr>
      </p:cxnSp>
      <p:sp>
        <p:nvSpPr>
          <p:cNvPr id="338" name="Google Shape;338;p40"/>
          <p:cNvSpPr txBox="1"/>
          <p:nvPr/>
        </p:nvSpPr>
        <p:spPr>
          <a:xfrm>
            <a:off x="5839100" y="1388100"/>
            <a:ext cx="2063400" cy="96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Make a </a:t>
            </a:r>
            <a:r>
              <a:rPr lang="en" b="1">
                <a:latin typeface="Proxima Nova"/>
                <a:ea typeface="Proxima Nova"/>
                <a:cs typeface="Proxima Nova"/>
                <a:sym typeface="Proxima Nova"/>
              </a:rPr>
              <a:t>copy</a:t>
            </a:r>
            <a:r>
              <a:rPr lang="en">
                <a:latin typeface="Proxima Nova"/>
                <a:ea typeface="Proxima Nova"/>
                <a:cs typeface="Proxima Nova"/>
                <a:sym typeface="Proxima Nova"/>
              </a:rPr>
              <a:t> of the value in zip. Don’t take the sticky out of zip.</a:t>
            </a:r>
            <a:endParaRPr>
              <a:latin typeface="Proxima Nova"/>
              <a:ea typeface="Proxima Nova"/>
              <a:cs typeface="Proxima Nova"/>
              <a:sym typeface="Proxima Nova"/>
            </a:endParaRPr>
          </a:p>
        </p:txBody>
      </p:sp>
      <p:sp>
        <p:nvSpPr>
          <p:cNvPr id="339" name="Google Shape;339;p40"/>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1 - Activity</a:t>
            </a:r>
            <a:endParaRPr>
              <a:solidFill>
                <a:srgbClr val="FFFFFF"/>
              </a:solidFill>
            </a:endParaRPr>
          </a:p>
        </p:txBody>
      </p:sp>
      <p:grpSp>
        <p:nvGrpSpPr>
          <p:cNvPr id="340" name="Google Shape;340;p40"/>
          <p:cNvGrpSpPr/>
          <p:nvPr/>
        </p:nvGrpSpPr>
        <p:grpSpPr>
          <a:xfrm>
            <a:off x="89100" y="4739882"/>
            <a:ext cx="324008" cy="322851"/>
            <a:chOff x="0" y="3867912"/>
            <a:chExt cx="1280160" cy="1275588"/>
          </a:xfrm>
        </p:grpSpPr>
        <p:sp>
          <p:nvSpPr>
            <p:cNvPr id="341" name="Google Shape;341;p40"/>
            <p:cNvSpPr/>
            <p:nvPr/>
          </p:nvSpPr>
          <p:spPr>
            <a:xfrm>
              <a:off x="0" y="4229100"/>
              <a:ext cx="914400" cy="914400"/>
            </a:xfrm>
            <a:prstGeom prst="ellipse">
              <a:avLst/>
            </a:prstGeom>
            <a:solidFill>
              <a:srgbClr val="FFFFFF"/>
            </a:solidFill>
            <a:ln w="19050"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0"/>
            <p:cNvSpPr/>
            <p:nvPr/>
          </p:nvSpPr>
          <p:spPr>
            <a:xfrm>
              <a:off x="182880" y="4050792"/>
              <a:ext cx="914400" cy="914400"/>
            </a:xfrm>
            <a:prstGeom prst="ellipse">
              <a:avLst/>
            </a:prstGeom>
            <a:solidFill>
              <a:srgbClr val="FFFFFF"/>
            </a:solidFill>
            <a:ln w="19050"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0"/>
            <p:cNvSpPr/>
            <p:nvPr/>
          </p:nvSpPr>
          <p:spPr>
            <a:xfrm>
              <a:off x="365760" y="3867912"/>
              <a:ext cx="914400" cy="914400"/>
            </a:xfrm>
            <a:prstGeom prst="ellipse">
              <a:avLst/>
            </a:prstGeom>
            <a:solidFill>
              <a:srgbClr val="FFFFFF"/>
            </a:solidFill>
            <a:ln w="19050"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7"/>
        <p:cNvGrpSpPr/>
        <p:nvPr/>
      </p:nvGrpSpPr>
      <p:grpSpPr>
        <a:xfrm>
          <a:off x="0" y="0"/>
          <a:ext cx="0" cy="0"/>
          <a:chOff x="0" y="0"/>
          <a:chExt cx="0" cy="0"/>
        </a:xfrm>
      </p:grpSpPr>
      <p:grpSp>
        <p:nvGrpSpPr>
          <p:cNvPr id="348" name="Google Shape;348;p41"/>
          <p:cNvGrpSpPr/>
          <p:nvPr/>
        </p:nvGrpSpPr>
        <p:grpSpPr>
          <a:xfrm>
            <a:off x="1838568" y="3374683"/>
            <a:ext cx="1986908" cy="1417316"/>
            <a:chOff x="746497" y="1374645"/>
            <a:chExt cx="3141357" cy="2166156"/>
          </a:xfrm>
        </p:grpSpPr>
        <p:grpSp>
          <p:nvGrpSpPr>
            <p:cNvPr id="349" name="Google Shape;349;p41"/>
            <p:cNvGrpSpPr/>
            <p:nvPr/>
          </p:nvGrpSpPr>
          <p:grpSpPr>
            <a:xfrm>
              <a:off x="746497" y="1374645"/>
              <a:ext cx="3141357" cy="2166156"/>
              <a:chOff x="642775" y="1378850"/>
              <a:chExt cx="2363700" cy="1637925"/>
            </a:xfrm>
          </p:grpSpPr>
          <p:sp>
            <p:nvSpPr>
              <p:cNvPr id="350" name="Google Shape;350;p41"/>
              <p:cNvSpPr/>
              <p:nvPr/>
            </p:nvSpPr>
            <p:spPr>
              <a:xfrm>
                <a:off x="642775" y="1596575"/>
                <a:ext cx="2363700" cy="1420200"/>
              </a:xfrm>
              <a:prstGeom prst="rect">
                <a:avLst/>
              </a:prstGeom>
              <a:solidFill>
                <a:srgbClr val="00BEFF">
                  <a:alpha val="6150"/>
                </a:srgbClr>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1"/>
              <p:cNvSpPr/>
              <p:nvPr/>
            </p:nvSpPr>
            <p:spPr>
              <a:xfrm>
                <a:off x="642775" y="1378850"/>
                <a:ext cx="2363700" cy="217800"/>
              </a:xfrm>
              <a:prstGeom prst="rect">
                <a:avLst/>
              </a:prstGeom>
              <a:solidFill>
                <a:srgbClr val="6D9EEB"/>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2" name="Google Shape;352;p41"/>
              <p:cNvCxnSpPr>
                <a:stCxn id="351" idx="1"/>
                <a:endCxn id="351" idx="3"/>
              </p:cNvCxnSpPr>
              <p:nvPr/>
            </p:nvCxnSpPr>
            <p:spPr>
              <a:xfrm>
                <a:off x="642775" y="1487750"/>
                <a:ext cx="2363700" cy="0"/>
              </a:xfrm>
              <a:prstGeom prst="straightConnector1">
                <a:avLst/>
              </a:prstGeom>
              <a:noFill/>
              <a:ln w="9525" cap="flat" cmpd="sng">
                <a:solidFill>
                  <a:srgbClr val="1155CC"/>
                </a:solidFill>
                <a:prstDash val="solid"/>
                <a:round/>
                <a:headEnd type="none" w="med" len="med"/>
                <a:tailEnd type="none" w="med" len="med"/>
              </a:ln>
            </p:spPr>
          </p:cxnSp>
        </p:grpSp>
        <p:sp>
          <p:nvSpPr>
            <p:cNvPr id="353" name="Google Shape;353;p41"/>
            <p:cNvSpPr txBox="1"/>
            <p:nvPr/>
          </p:nvSpPr>
          <p:spPr>
            <a:xfrm>
              <a:off x="819025" y="1726975"/>
              <a:ext cx="1845300" cy="66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Coming Soon"/>
                  <a:ea typeface="Coming Soon"/>
                  <a:cs typeface="Coming Soon"/>
                  <a:sym typeface="Coming Soon"/>
                </a:rPr>
                <a:t>rar</a:t>
              </a:r>
              <a:endParaRPr sz="3000">
                <a:latin typeface="Coming Soon"/>
                <a:ea typeface="Coming Soon"/>
                <a:cs typeface="Coming Soon"/>
                <a:sym typeface="Coming Soon"/>
              </a:endParaRPr>
            </a:p>
          </p:txBody>
        </p:sp>
      </p:grpSp>
      <p:grpSp>
        <p:nvGrpSpPr>
          <p:cNvPr id="354" name="Google Shape;354;p41"/>
          <p:cNvGrpSpPr/>
          <p:nvPr/>
        </p:nvGrpSpPr>
        <p:grpSpPr>
          <a:xfrm>
            <a:off x="1864901" y="1830257"/>
            <a:ext cx="1986908" cy="1417316"/>
            <a:chOff x="746497" y="1374645"/>
            <a:chExt cx="3141357" cy="2166156"/>
          </a:xfrm>
        </p:grpSpPr>
        <p:grpSp>
          <p:nvGrpSpPr>
            <p:cNvPr id="355" name="Google Shape;355;p41"/>
            <p:cNvGrpSpPr/>
            <p:nvPr/>
          </p:nvGrpSpPr>
          <p:grpSpPr>
            <a:xfrm>
              <a:off x="746497" y="1374645"/>
              <a:ext cx="3141357" cy="2166156"/>
              <a:chOff x="642775" y="1378850"/>
              <a:chExt cx="2363700" cy="1637925"/>
            </a:xfrm>
          </p:grpSpPr>
          <p:sp>
            <p:nvSpPr>
              <p:cNvPr id="356" name="Google Shape;356;p41"/>
              <p:cNvSpPr/>
              <p:nvPr/>
            </p:nvSpPr>
            <p:spPr>
              <a:xfrm>
                <a:off x="642775" y="1596575"/>
                <a:ext cx="2363700" cy="1420200"/>
              </a:xfrm>
              <a:prstGeom prst="rect">
                <a:avLst/>
              </a:prstGeom>
              <a:solidFill>
                <a:srgbClr val="00BEFF">
                  <a:alpha val="6150"/>
                </a:srgbClr>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1"/>
              <p:cNvSpPr/>
              <p:nvPr/>
            </p:nvSpPr>
            <p:spPr>
              <a:xfrm>
                <a:off x="642775" y="1378850"/>
                <a:ext cx="2363700" cy="217800"/>
              </a:xfrm>
              <a:prstGeom prst="rect">
                <a:avLst/>
              </a:prstGeom>
              <a:solidFill>
                <a:srgbClr val="6D9EEB"/>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8" name="Google Shape;358;p41"/>
              <p:cNvCxnSpPr>
                <a:stCxn id="357" idx="1"/>
                <a:endCxn id="357" idx="3"/>
              </p:cNvCxnSpPr>
              <p:nvPr/>
            </p:nvCxnSpPr>
            <p:spPr>
              <a:xfrm>
                <a:off x="642775" y="1487750"/>
                <a:ext cx="2363700" cy="0"/>
              </a:xfrm>
              <a:prstGeom prst="straightConnector1">
                <a:avLst/>
              </a:prstGeom>
              <a:noFill/>
              <a:ln w="9525" cap="flat" cmpd="sng">
                <a:solidFill>
                  <a:srgbClr val="1155CC"/>
                </a:solidFill>
                <a:prstDash val="solid"/>
                <a:round/>
                <a:headEnd type="none" w="med" len="med"/>
                <a:tailEnd type="none" w="med" len="med"/>
              </a:ln>
            </p:spPr>
          </p:cxnSp>
        </p:grpSp>
        <p:sp>
          <p:nvSpPr>
            <p:cNvPr id="359" name="Google Shape;359;p41"/>
            <p:cNvSpPr txBox="1"/>
            <p:nvPr/>
          </p:nvSpPr>
          <p:spPr>
            <a:xfrm>
              <a:off x="819025" y="1726975"/>
              <a:ext cx="1845300" cy="66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Coming Soon"/>
                  <a:ea typeface="Coming Soon"/>
                  <a:cs typeface="Coming Soon"/>
                  <a:sym typeface="Coming Soon"/>
                </a:rPr>
                <a:t>boo</a:t>
              </a:r>
              <a:endParaRPr sz="3000">
                <a:latin typeface="Coming Soon"/>
                <a:ea typeface="Coming Soon"/>
                <a:cs typeface="Coming Soon"/>
                <a:sym typeface="Coming Soon"/>
              </a:endParaRPr>
            </a:p>
          </p:txBody>
        </p:sp>
      </p:grpSp>
      <p:sp>
        <p:nvSpPr>
          <p:cNvPr id="360" name="Google Shape;360;p41"/>
          <p:cNvSpPr/>
          <p:nvPr/>
        </p:nvSpPr>
        <p:spPr>
          <a:xfrm>
            <a:off x="2860656" y="3821635"/>
            <a:ext cx="804000" cy="8316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“be”</a:t>
            </a:r>
            <a:endParaRPr sz="2400">
              <a:latin typeface="Coming Soon"/>
              <a:ea typeface="Coming Soon"/>
              <a:cs typeface="Coming Soon"/>
              <a:sym typeface="Coming Soon"/>
            </a:endParaRPr>
          </a:p>
        </p:txBody>
      </p:sp>
      <p:sp>
        <p:nvSpPr>
          <p:cNvPr id="361" name="Google Shape;361;p41"/>
          <p:cNvSpPr/>
          <p:nvPr/>
        </p:nvSpPr>
        <p:spPr>
          <a:xfrm>
            <a:off x="2756456" y="2323671"/>
            <a:ext cx="804000" cy="8316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4</a:t>
            </a:r>
            <a:endParaRPr sz="2400">
              <a:latin typeface="Coming Soon"/>
              <a:ea typeface="Coming Soon"/>
              <a:cs typeface="Coming Soon"/>
              <a:sym typeface="Coming Soon"/>
            </a:endParaRPr>
          </a:p>
        </p:txBody>
      </p:sp>
      <p:sp>
        <p:nvSpPr>
          <p:cNvPr id="362" name="Google Shape;362;p41"/>
          <p:cNvSpPr/>
          <p:nvPr/>
        </p:nvSpPr>
        <p:spPr>
          <a:xfrm>
            <a:off x="4404253" y="1991828"/>
            <a:ext cx="790200" cy="7902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3</a:t>
            </a:r>
            <a:endParaRPr sz="2400">
              <a:latin typeface="Coming Soon"/>
              <a:ea typeface="Coming Soon"/>
              <a:cs typeface="Coming Soon"/>
              <a:sym typeface="Coming Soon"/>
            </a:endParaRPr>
          </a:p>
        </p:txBody>
      </p:sp>
      <p:sp>
        <p:nvSpPr>
          <p:cNvPr id="363" name="Google Shape;363;p41"/>
          <p:cNvSpPr txBox="1"/>
          <p:nvPr/>
        </p:nvSpPr>
        <p:spPr>
          <a:xfrm>
            <a:off x="5352700" y="1891775"/>
            <a:ext cx="1777800" cy="25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5000">
                <a:latin typeface="Coming Soon"/>
                <a:ea typeface="Coming Soon"/>
                <a:cs typeface="Coming Soon"/>
                <a:sym typeface="Coming Soon"/>
              </a:rPr>
              <a:t>* boo</a:t>
            </a:r>
            <a:endParaRPr sz="5000">
              <a:latin typeface="Coming Soon"/>
              <a:ea typeface="Coming Soon"/>
              <a:cs typeface="Coming Soon"/>
              <a:sym typeface="Coming Soon"/>
            </a:endParaRPr>
          </a:p>
        </p:txBody>
      </p:sp>
      <p:sp>
        <p:nvSpPr>
          <p:cNvPr id="364" name="Google Shape;364;p41"/>
          <p:cNvSpPr/>
          <p:nvPr/>
        </p:nvSpPr>
        <p:spPr>
          <a:xfrm>
            <a:off x="6182053" y="3032528"/>
            <a:ext cx="790200" cy="7902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“ep”</a:t>
            </a:r>
            <a:endParaRPr sz="2400">
              <a:latin typeface="Coming Soon"/>
              <a:ea typeface="Coming Soon"/>
              <a:cs typeface="Coming Soon"/>
              <a:sym typeface="Coming Soon"/>
            </a:endParaRPr>
          </a:p>
        </p:txBody>
      </p:sp>
      <p:sp>
        <p:nvSpPr>
          <p:cNvPr id="365" name="Google Shape;365;p41"/>
          <p:cNvSpPr txBox="1"/>
          <p:nvPr/>
        </p:nvSpPr>
        <p:spPr>
          <a:xfrm>
            <a:off x="4404250" y="2894300"/>
            <a:ext cx="1777800" cy="25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5000">
                <a:latin typeface="Coming Soon"/>
                <a:ea typeface="Coming Soon"/>
                <a:cs typeface="Coming Soon"/>
                <a:sym typeface="Coming Soon"/>
              </a:rPr>
              <a:t>rar +</a:t>
            </a:r>
            <a:endParaRPr sz="5000">
              <a:latin typeface="Coming Soon"/>
              <a:ea typeface="Coming Soon"/>
              <a:cs typeface="Coming Soon"/>
              <a:sym typeface="Coming Soon"/>
            </a:endParaRPr>
          </a:p>
        </p:txBody>
      </p:sp>
      <p:sp>
        <p:nvSpPr>
          <p:cNvPr id="366" name="Google Shape;366;p41"/>
          <p:cNvSpPr txBox="1"/>
          <p:nvPr/>
        </p:nvSpPr>
        <p:spPr>
          <a:xfrm>
            <a:off x="4404250" y="3938800"/>
            <a:ext cx="3183000" cy="25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5000">
                <a:latin typeface="Coming Soon"/>
                <a:ea typeface="Coming Soon"/>
                <a:cs typeface="Coming Soon"/>
                <a:sym typeface="Coming Soon"/>
              </a:rPr>
              <a:t>rar + boo</a:t>
            </a:r>
            <a:endParaRPr sz="5000">
              <a:latin typeface="Coming Soon"/>
              <a:ea typeface="Coming Soon"/>
              <a:cs typeface="Coming Soon"/>
              <a:sym typeface="Coming Soon"/>
            </a:endParaRPr>
          </a:p>
        </p:txBody>
      </p:sp>
      <p:sp>
        <p:nvSpPr>
          <p:cNvPr id="367" name="Google Shape;367;p41"/>
          <p:cNvSpPr txBox="1"/>
          <p:nvPr/>
        </p:nvSpPr>
        <p:spPr>
          <a:xfrm>
            <a:off x="1102400" y="490275"/>
            <a:ext cx="6612900" cy="107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chemeClr val="dk1"/>
                </a:solidFill>
                <a:latin typeface="Proxima Nova"/>
                <a:ea typeface="Proxima Nova"/>
                <a:cs typeface="Proxima Nova"/>
                <a:sym typeface="Proxima Nova"/>
              </a:rPr>
              <a:t>Do This: </a:t>
            </a:r>
            <a:r>
              <a:rPr lang="en" sz="2400">
                <a:solidFill>
                  <a:schemeClr val="dk1"/>
                </a:solidFill>
                <a:latin typeface="Proxima Nova"/>
                <a:ea typeface="Proxima Nova"/>
                <a:cs typeface="Proxima Nova"/>
                <a:sym typeface="Proxima Nova"/>
              </a:rPr>
              <a:t>Evaluate these expressions. Make sure you pay attention to whether it evaluates to a string or a number.</a:t>
            </a:r>
            <a:endParaRPr sz="2400">
              <a:solidFill>
                <a:schemeClr val="dk1"/>
              </a:solidFill>
              <a:latin typeface="Proxima Nova"/>
              <a:ea typeface="Proxima Nova"/>
              <a:cs typeface="Proxima Nova"/>
              <a:sym typeface="Proxima Nova"/>
            </a:endParaRPr>
          </a:p>
        </p:txBody>
      </p:sp>
      <p:sp>
        <p:nvSpPr>
          <p:cNvPr id="368" name="Google Shape;368;p41"/>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1 - Activity</a:t>
            </a:r>
            <a:endParaRPr>
              <a:solidFill>
                <a:srgbClr val="FFFFFF"/>
              </a:solidFill>
            </a:endParaRPr>
          </a:p>
        </p:txBody>
      </p:sp>
      <p:sp>
        <p:nvSpPr>
          <p:cNvPr id="369" name="Google Shape;369;p41"/>
          <p:cNvSpPr/>
          <p:nvPr/>
        </p:nvSpPr>
        <p:spPr>
          <a:xfrm>
            <a:off x="7681350" y="1830250"/>
            <a:ext cx="1046700" cy="3121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1"/>
          <p:cNvSpPr/>
          <p:nvPr/>
        </p:nvSpPr>
        <p:spPr>
          <a:xfrm>
            <a:off x="7825003" y="1991828"/>
            <a:ext cx="790200" cy="7902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12</a:t>
            </a:r>
            <a:endParaRPr sz="2400">
              <a:latin typeface="Coming Soon"/>
              <a:ea typeface="Coming Soon"/>
              <a:cs typeface="Coming Soon"/>
              <a:sym typeface="Coming Soon"/>
            </a:endParaRPr>
          </a:p>
        </p:txBody>
      </p:sp>
      <p:sp>
        <p:nvSpPr>
          <p:cNvPr id="371" name="Google Shape;371;p41"/>
          <p:cNvSpPr/>
          <p:nvPr/>
        </p:nvSpPr>
        <p:spPr>
          <a:xfrm>
            <a:off x="7825003" y="3032528"/>
            <a:ext cx="790200" cy="7902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“beep”</a:t>
            </a:r>
            <a:endParaRPr sz="2400">
              <a:latin typeface="Coming Soon"/>
              <a:ea typeface="Coming Soon"/>
              <a:cs typeface="Coming Soon"/>
              <a:sym typeface="Coming Soon"/>
            </a:endParaRPr>
          </a:p>
        </p:txBody>
      </p:sp>
      <p:sp>
        <p:nvSpPr>
          <p:cNvPr id="372" name="Google Shape;372;p41"/>
          <p:cNvSpPr/>
          <p:nvPr/>
        </p:nvSpPr>
        <p:spPr>
          <a:xfrm>
            <a:off x="7825003" y="4001803"/>
            <a:ext cx="790200" cy="7902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“be4”</a:t>
            </a:r>
            <a:endParaRPr sz="2400">
              <a:latin typeface="Coming Soon"/>
              <a:ea typeface="Coming Soon"/>
              <a:cs typeface="Coming Soon"/>
              <a:sym typeface="Coming Soon"/>
            </a:endParaRPr>
          </a:p>
        </p:txBody>
      </p:sp>
      <p:grpSp>
        <p:nvGrpSpPr>
          <p:cNvPr id="373" name="Google Shape;373;p41"/>
          <p:cNvGrpSpPr/>
          <p:nvPr/>
        </p:nvGrpSpPr>
        <p:grpSpPr>
          <a:xfrm>
            <a:off x="89100" y="4739882"/>
            <a:ext cx="324008" cy="322851"/>
            <a:chOff x="0" y="3867912"/>
            <a:chExt cx="1280160" cy="1275588"/>
          </a:xfrm>
        </p:grpSpPr>
        <p:sp>
          <p:nvSpPr>
            <p:cNvPr id="374" name="Google Shape;374;p41"/>
            <p:cNvSpPr/>
            <p:nvPr/>
          </p:nvSpPr>
          <p:spPr>
            <a:xfrm>
              <a:off x="0" y="4229100"/>
              <a:ext cx="914400" cy="914400"/>
            </a:xfrm>
            <a:prstGeom prst="ellipse">
              <a:avLst/>
            </a:prstGeom>
            <a:solidFill>
              <a:srgbClr val="FFFFFF"/>
            </a:solidFill>
            <a:ln w="19050"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1"/>
            <p:cNvSpPr/>
            <p:nvPr/>
          </p:nvSpPr>
          <p:spPr>
            <a:xfrm>
              <a:off x="182880" y="4050792"/>
              <a:ext cx="914400" cy="914400"/>
            </a:xfrm>
            <a:prstGeom prst="ellipse">
              <a:avLst/>
            </a:prstGeom>
            <a:solidFill>
              <a:srgbClr val="FFFFFF"/>
            </a:solidFill>
            <a:ln w="19050"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1"/>
            <p:cNvSpPr/>
            <p:nvPr/>
          </p:nvSpPr>
          <p:spPr>
            <a:xfrm>
              <a:off x="365760" y="3867912"/>
              <a:ext cx="914400" cy="914400"/>
            </a:xfrm>
            <a:prstGeom prst="ellipse">
              <a:avLst/>
            </a:prstGeom>
            <a:solidFill>
              <a:srgbClr val="FFFFFF"/>
            </a:solidFill>
            <a:ln w="19050"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0"/>
        <p:cNvGrpSpPr/>
        <p:nvPr/>
      </p:nvGrpSpPr>
      <p:grpSpPr>
        <a:xfrm>
          <a:off x="0" y="0"/>
          <a:ext cx="0" cy="0"/>
          <a:chOff x="0" y="0"/>
          <a:chExt cx="0" cy="0"/>
        </a:xfrm>
      </p:grpSpPr>
      <p:sp>
        <p:nvSpPr>
          <p:cNvPr id="381" name="Google Shape;381;p42"/>
          <p:cNvSpPr txBox="1"/>
          <p:nvPr/>
        </p:nvSpPr>
        <p:spPr>
          <a:xfrm>
            <a:off x="984900" y="769625"/>
            <a:ext cx="7174200" cy="107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dk1"/>
                </a:solidFill>
                <a:latin typeface="Proxima Nova"/>
                <a:ea typeface="Proxima Nova"/>
                <a:cs typeface="Proxima Nova"/>
                <a:sym typeface="Proxima Nova"/>
              </a:rPr>
              <a:t>Let’s start writing programs </a:t>
            </a:r>
            <a:br>
              <a:rPr lang="en" sz="3000">
                <a:solidFill>
                  <a:schemeClr val="dk1"/>
                </a:solidFill>
                <a:latin typeface="Proxima Nova"/>
                <a:ea typeface="Proxima Nova"/>
                <a:cs typeface="Proxima Nova"/>
                <a:sym typeface="Proxima Nova"/>
              </a:rPr>
            </a:br>
            <a:r>
              <a:rPr lang="en" sz="3000">
                <a:solidFill>
                  <a:schemeClr val="dk1"/>
                </a:solidFill>
                <a:latin typeface="Proxima Nova"/>
                <a:ea typeface="Proxima Nova"/>
                <a:cs typeface="Proxima Nova"/>
                <a:sym typeface="Proxima Nova"/>
              </a:rPr>
              <a:t>that control our variables.</a:t>
            </a:r>
            <a:endParaRPr sz="3000">
              <a:solidFill>
                <a:schemeClr val="dk1"/>
              </a:solidFill>
              <a:latin typeface="Proxima Nova"/>
              <a:ea typeface="Proxima Nova"/>
              <a:cs typeface="Proxima Nova"/>
              <a:sym typeface="Proxima Nova"/>
            </a:endParaRPr>
          </a:p>
          <a:p>
            <a:pPr marL="0" lvl="0" indent="0" algn="ctr" rtl="0">
              <a:spcBef>
                <a:spcPts val="0"/>
              </a:spcBef>
              <a:spcAft>
                <a:spcPts val="0"/>
              </a:spcAft>
              <a:buNone/>
            </a:pPr>
            <a:endParaRPr sz="3000">
              <a:solidFill>
                <a:schemeClr val="dk1"/>
              </a:solidFill>
              <a:latin typeface="Proxima Nova"/>
              <a:ea typeface="Proxima Nova"/>
              <a:cs typeface="Proxima Nova"/>
              <a:sym typeface="Proxima Nova"/>
            </a:endParaRPr>
          </a:p>
          <a:p>
            <a:pPr marL="0" lvl="0" indent="0" algn="ctr" rtl="0">
              <a:spcBef>
                <a:spcPts val="0"/>
              </a:spcBef>
              <a:spcAft>
                <a:spcPts val="0"/>
              </a:spcAft>
              <a:buNone/>
            </a:pPr>
            <a:r>
              <a:rPr lang="en" sz="3000">
                <a:solidFill>
                  <a:schemeClr val="dk1"/>
                </a:solidFill>
                <a:latin typeface="Proxima Nova"/>
                <a:ea typeface="Proxima Nova"/>
                <a:cs typeface="Proxima Nova"/>
                <a:sym typeface="Proxima Nova"/>
              </a:rPr>
              <a:t>We’re going to stop using stickies but will highlight </a:t>
            </a:r>
            <a:r>
              <a:rPr lang="en" sz="3000">
                <a:solidFill>
                  <a:schemeClr val="dk1"/>
                </a:solidFill>
                <a:highlight>
                  <a:srgbClr val="F4CCCC"/>
                </a:highlight>
                <a:latin typeface="Proxima Nova"/>
                <a:ea typeface="Proxima Nova"/>
                <a:cs typeface="Proxima Nova"/>
                <a:sym typeface="Proxima Nova"/>
              </a:rPr>
              <a:t>strings</a:t>
            </a:r>
            <a:r>
              <a:rPr lang="en" sz="3000">
                <a:solidFill>
                  <a:schemeClr val="dk1"/>
                </a:solidFill>
                <a:latin typeface="Proxima Nova"/>
                <a:ea typeface="Proxima Nova"/>
                <a:cs typeface="Proxima Nova"/>
                <a:sym typeface="Proxima Nova"/>
              </a:rPr>
              <a:t> and </a:t>
            </a:r>
            <a:r>
              <a:rPr lang="en" sz="3000">
                <a:solidFill>
                  <a:schemeClr val="dk1"/>
                </a:solidFill>
                <a:highlight>
                  <a:srgbClr val="FFF2CC"/>
                </a:highlight>
                <a:latin typeface="Proxima Nova"/>
                <a:ea typeface="Proxima Nova"/>
                <a:cs typeface="Proxima Nova"/>
                <a:sym typeface="Proxima Nova"/>
              </a:rPr>
              <a:t>numbers </a:t>
            </a:r>
            <a:r>
              <a:rPr lang="en" sz="3000">
                <a:solidFill>
                  <a:schemeClr val="dk1"/>
                </a:solidFill>
                <a:latin typeface="Proxima Nova"/>
                <a:ea typeface="Proxima Nova"/>
                <a:cs typeface="Proxima Nova"/>
                <a:sym typeface="Proxima Nova"/>
              </a:rPr>
              <a:t>to help you remember the difference.</a:t>
            </a:r>
            <a:endParaRPr sz="3000">
              <a:solidFill>
                <a:schemeClr val="dk1"/>
              </a:solidFill>
              <a:latin typeface="Proxima Nova"/>
              <a:ea typeface="Proxima Nova"/>
              <a:cs typeface="Proxima Nova"/>
              <a:sym typeface="Proxima Nova"/>
            </a:endParaRPr>
          </a:p>
          <a:p>
            <a:pPr marL="0" lvl="0" indent="0" algn="ctr" rtl="0">
              <a:spcBef>
                <a:spcPts val="0"/>
              </a:spcBef>
              <a:spcAft>
                <a:spcPts val="0"/>
              </a:spcAft>
              <a:buNone/>
            </a:pPr>
            <a:endParaRPr sz="3000">
              <a:solidFill>
                <a:schemeClr val="dk1"/>
              </a:solidFill>
              <a:latin typeface="Proxima Nova"/>
              <a:ea typeface="Proxima Nova"/>
              <a:cs typeface="Proxima Nova"/>
              <a:sym typeface="Proxima Nova"/>
            </a:endParaRPr>
          </a:p>
          <a:p>
            <a:pPr marL="0" lvl="0" indent="0" algn="ctr" rtl="0">
              <a:spcBef>
                <a:spcPts val="0"/>
              </a:spcBef>
              <a:spcAft>
                <a:spcPts val="0"/>
              </a:spcAft>
              <a:buNone/>
            </a:pPr>
            <a:endParaRPr sz="3000">
              <a:solidFill>
                <a:schemeClr val="dk1"/>
              </a:solidFill>
              <a:latin typeface="Proxima Nova"/>
              <a:ea typeface="Proxima Nova"/>
              <a:cs typeface="Proxima Nova"/>
              <a:sym typeface="Proxima Nova"/>
            </a:endParaRPr>
          </a:p>
          <a:p>
            <a:pPr marL="0" lvl="0" indent="0" algn="ctr" rtl="0">
              <a:spcBef>
                <a:spcPts val="0"/>
              </a:spcBef>
              <a:spcAft>
                <a:spcPts val="0"/>
              </a:spcAft>
              <a:buNone/>
            </a:pPr>
            <a:endParaRPr sz="3000">
              <a:solidFill>
                <a:schemeClr val="dk1"/>
              </a:solidFill>
              <a:latin typeface="Proxima Nova"/>
              <a:ea typeface="Proxima Nova"/>
              <a:cs typeface="Proxima Nova"/>
              <a:sym typeface="Proxima Nova"/>
            </a:endParaRPr>
          </a:p>
        </p:txBody>
      </p:sp>
      <p:sp>
        <p:nvSpPr>
          <p:cNvPr id="382" name="Google Shape;382;p42"/>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1 - Activity</a:t>
            </a:r>
            <a:endParaRPr>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6"/>
        <p:cNvGrpSpPr/>
        <p:nvPr/>
      </p:nvGrpSpPr>
      <p:grpSpPr>
        <a:xfrm>
          <a:off x="0" y="0"/>
          <a:ext cx="0" cy="0"/>
          <a:chOff x="0" y="0"/>
          <a:chExt cx="0" cy="0"/>
        </a:xfrm>
      </p:grpSpPr>
      <p:grpSp>
        <p:nvGrpSpPr>
          <p:cNvPr id="387" name="Google Shape;387;p43"/>
          <p:cNvGrpSpPr/>
          <p:nvPr/>
        </p:nvGrpSpPr>
        <p:grpSpPr>
          <a:xfrm>
            <a:off x="5901666" y="2124122"/>
            <a:ext cx="2249840" cy="1551401"/>
            <a:chOff x="746497" y="1374645"/>
            <a:chExt cx="3141357" cy="2166156"/>
          </a:xfrm>
        </p:grpSpPr>
        <p:grpSp>
          <p:nvGrpSpPr>
            <p:cNvPr id="388" name="Google Shape;388;p43"/>
            <p:cNvGrpSpPr/>
            <p:nvPr/>
          </p:nvGrpSpPr>
          <p:grpSpPr>
            <a:xfrm>
              <a:off x="746497" y="1374645"/>
              <a:ext cx="3141357" cy="2166156"/>
              <a:chOff x="642775" y="1378850"/>
              <a:chExt cx="2363700" cy="1637925"/>
            </a:xfrm>
          </p:grpSpPr>
          <p:sp>
            <p:nvSpPr>
              <p:cNvPr id="389" name="Google Shape;389;p43"/>
              <p:cNvSpPr/>
              <p:nvPr/>
            </p:nvSpPr>
            <p:spPr>
              <a:xfrm>
                <a:off x="642775" y="1596575"/>
                <a:ext cx="2363700" cy="1420200"/>
              </a:xfrm>
              <a:prstGeom prst="rect">
                <a:avLst/>
              </a:prstGeom>
              <a:solidFill>
                <a:srgbClr val="00BEFF">
                  <a:alpha val="6150"/>
                </a:srgbClr>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3"/>
              <p:cNvSpPr/>
              <p:nvPr/>
            </p:nvSpPr>
            <p:spPr>
              <a:xfrm>
                <a:off x="642775" y="1378850"/>
                <a:ext cx="2363700" cy="217800"/>
              </a:xfrm>
              <a:prstGeom prst="rect">
                <a:avLst/>
              </a:prstGeom>
              <a:solidFill>
                <a:srgbClr val="6D9EEB"/>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1" name="Google Shape;391;p43"/>
              <p:cNvCxnSpPr>
                <a:stCxn id="390" idx="1"/>
                <a:endCxn id="390" idx="3"/>
              </p:cNvCxnSpPr>
              <p:nvPr/>
            </p:nvCxnSpPr>
            <p:spPr>
              <a:xfrm>
                <a:off x="642775" y="1487750"/>
                <a:ext cx="2363700" cy="0"/>
              </a:xfrm>
              <a:prstGeom prst="straightConnector1">
                <a:avLst/>
              </a:prstGeom>
              <a:noFill/>
              <a:ln w="9525" cap="flat" cmpd="sng">
                <a:solidFill>
                  <a:srgbClr val="1155CC"/>
                </a:solidFill>
                <a:prstDash val="solid"/>
                <a:round/>
                <a:headEnd type="none" w="med" len="med"/>
                <a:tailEnd type="none" w="med" len="med"/>
              </a:ln>
            </p:spPr>
          </p:cxnSp>
        </p:grpSp>
        <p:sp>
          <p:nvSpPr>
            <p:cNvPr id="392" name="Google Shape;392;p43"/>
            <p:cNvSpPr txBox="1"/>
            <p:nvPr/>
          </p:nvSpPr>
          <p:spPr>
            <a:xfrm>
              <a:off x="819025" y="1726975"/>
              <a:ext cx="1845300" cy="66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Coming Soon"/>
                  <a:ea typeface="Coming Soon"/>
                  <a:cs typeface="Coming Soon"/>
                  <a:sym typeface="Coming Soon"/>
                </a:rPr>
                <a:t>pow</a:t>
              </a:r>
              <a:endParaRPr sz="3000">
                <a:latin typeface="Coming Soon"/>
                <a:ea typeface="Coming Soon"/>
                <a:cs typeface="Coming Soon"/>
                <a:sym typeface="Coming Soon"/>
              </a:endParaRPr>
            </a:p>
          </p:txBody>
        </p:sp>
      </p:grpSp>
      <p:sp>
        <p:nvSpPr>
          <p:cNvPr id="393" name="Google Shape;393;p43"/>
          <p:cNvSpPr txBox="1"/>
          <p:nvPr/>
        </p:nvSpPr>
        <p:spPr>
          <a:xfrm>
            <a:off x="241725" y="361325"/>
            <a:ext cx="5328900" cy="155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chemeClr val="dk1"/>
                </a:solidFill>
                <a:latin typeface="Consolas"/>
                <a:ea typeface="Consolas"/>
                <a:cs typeface="Consolas"/>
                <a:sym typeface="Consolas"/>
              </a:rPr>
              <a:t>var</a:t>
            </a:r>
            <a:endParaRPr sz="30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sz="2000">
                <a:solidFill>
                  <a:schemeClr val="dk1"/>
                </a:solidFill>
                <a:latin typeface="Proxima Nova"/>
                <a:ea typeface="Proxima Nova"/>
                <a:cs typeface="Proxima Nova"/>
                <a:sym typeface="Proxima Nova"/>
              </a:rPr>
              <a:t>Creates a new variable</a:t>
            </a: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sz="2000">
                <a:solidFill>
                  <a:schemeClr val="dk1"/>
                </a:solidFill>
                <a:latin typeface="Proxima Nova"/>
                <a:ea typeface="Proxima Nova"/>
                <a:cs typeface="Proxima Nova"/>
                <a:sym typeface="Proxima Nova"/>
              </a:rPr>
              <a:t>Grab a new baggie</a:t>
            </a: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sz="2000">
                <a:solidFill>
                  <a:schemeClr val="dk1"/>
                </a:solidFill>
                <a:latin typeface="Proxima Nova"/>
                <a:ea typeface="Proxima Nova"/>
                <a:cs typeface="Proxima Nova"/>
                <a:sym typeface="Proxima Nova"/>
              </a:rPr>
              <a:t>Write the variable’s name on the baggie</a:t>
            </a:r>
            <a:endParaRPr sz="2000">
              <a:solidFill>
                <a:schemeClr val="dk1"/>
              </a:solidFill>
              <a:latin typeface="Proxima Nova"/>
              <a:ea typeface="Proxima Nova"/>
              <a:cs typeface="Proxima Nova"/>
              <a:sym typeface="Proxima Nova"/>
            </a:endParaRPr>
          </a:p>
        </p:txBody>
      </p:sp>
      <p:sp>
        <p:nvSpPr>
          <p:cNvPr id="394" name="Google Shape;394;p43"/>
          <p:cNvSpPr txBox="1"/>
          <p:nvPr/>
        </p:nvSpPr>
        <p:spPr>
          <a:xfrm>
            <a:off x="2397450" y="2286350"/>
            <a:ext cx="3767100" cy="83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CCCCC"/>
                </a:solidFill>
                <a:latin typeface="Consolas"/>
                <a:ea typeface="Consolas"/>
                <a:cs typeface="Consolas"/>
                <a:sym typeface="Consolas"/>
              </a:rPr>
              <a:t>00</a:t>
            </a:r>
            <a:r>
              <a:rPr lang="en" sz="3600">
                <a:solidFill>
                  <a:schemeClr val="dk1"/>
                </a:solidFill>
                <a:latin typeface="Consolas"/>
                <a:ea typeface="Consolas"/>
                <a:cs typeface="Consolas"/>
                <a:sym typeface="Consolas"/>
              </a:rPr>
              <a:t> var pow</a:t>
            </a:r>
            <a:endParaRPr>
              <a:latin typeface="Consolas"/>
              <a:ea typeface="Consolas"/>
              <a:cs typeface="Consolas"/>
              <a:sym typeface="Consolas"/>
            </a:endParaRPr>
          </a:p>
        </p:txBody>
      </p:sp>
      <p:cxnSp>
        <p:nvCxnSpPr>
          <p:cNvPr id="395" name="Google Shape;395;p43"/>
          <p:cNvCxnSpPr>
            <a:stCxn id="396" idx="0"/>
          </p:cNvCxnSpPr>
          <p:nvPr/>
        </p:nvCxnSpPr>
        <p:spPr>
          <a:xfrm rot="10800000" flipH="1">
            <a:off x="2076125" y="2825375"/>
            <a:ext cx="414600" cy="357600"/>
          </a:xfrm>
          <a:prstGeom prst="straightConnector1">
            <a:avLst/>
          </a:prstGeom>
          <a:noFill/>
          <a:ln w="9525" cap="flat" cmpd="sng">
            <a:solidFill>
              <a:schemeClr val="dk2"/>
            </a:solidFill>
            <a:prstDash val="solid"/>
            <a:round/>
            <a:headEnd type="none" w="med" len="med"/>
            <a:tailEnd type="triangle" w="med" len="med"/>
          </a:ln>
        </p:spPr>
      </p:cxnSp>
      <p:cxnSp>
        <p:nvCxnSpPr>
          <p:cNvPr id="397" name="Google Shape;397;p43"/>
          <p:cNvCxnSpPr/>
          <p:nvPr/>
        </p:nvCxnSpPr>
        <p:spPr>
          <a:xfrm rot="10800000" flipH="1">
            <a:off x="4336150" y="2991225"/>
            <a:ext cx="134700" cy="684300"/>
          </a:xfrm>
          <a:prstGeom prst="straightConnector1">
            <a:avLst/>
          </a:prstGeom>
          <a:noFill/>
          <a:ln w="9525" cap="flat" cmpd="sng">
            <a:solidFill>
              <a:schemeClr val="dk2"/>
            </a:solidFill>
            <a:prstDash val="solid"/>
            <a:round/>
            <a:headEnd type="none" w="med" len="med"/>
            <a:tailEnd type="triangle" w="med" len="med"/>
          </a:ln>
        </p:spPr>
      </p:cxnSp>
      <p:sp>
        <p:nvSpPr>
          <p:cNvPr id="398" name="Google Shape;398;p43"/>
          <p:cNvSpPr txBox="1"/>
          <p:nvPr/>
        </p:nvSpPr>
        <p:spPr>
          <a:xfrm>
            <a:off x="2034600" y="3716975"/>
            <a:ext cx="1513500" cy="73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Command to create variable</a:t>
            </a:r>
            <a:endParaRPr/>
          </a:p>
        </p:txBody>
      </p:sp>
      <p:sp>
        <p:nvSpPr>
          <p:cNvPr id="399" name="Google Shape;399;p43"/>
          <p:cNvSpPr txBox="1"/>
          <p:nvPr/>
        </p:nvSpPr>
        <p:spPr>
          <a:xfrm>
            <a:off x="3690250" y="3716975"/>
            <a:ext cx="1513500" cy="73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Variable’s name</a:t>
            </a:r>
            <a:endParaRPr/>
          </a:p>
        </p:txBody>
      </p:sp>
      <p:sp>
        <p:nvSpPr>
          <p:cNvPr id="396" name="Google Shape;396;p43"/>
          <p:cNvSpPr txBox="1"/>
          <p:nvPr/>
        </p:nvSpPr>
        <p:spPr>
          <a:xfrm>
            <a:off x="1319375" y="3182975"/>
            <a:ext cx="1513500" cy="73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Line number</a:t>
            </a:r>
            <a:endParaRPr/>
          </a:p>
        </p:txBody>
      </p:sp>
      <p:cxnSp>
        <p:nvCxnSpPr>
          <p:cNvPr id="400" name="Google Shape;400;p43"/>
          <p:cNvCxnSpPr/>
          <p:nvPr/>
        </p:nvCxnSpPr>
        <p:spPr>
          <a:xfrm rot="10800000" flipH="1">
            <a:off x="2985275" y="3102075"/>
            <a:ext cx="601200" cy="642900"/>
          </a:xfrm>
          <a:prstGeom prst="straightConnector1">
            <a:avLst/>
          </a:prstGeom>
          <a:noFill/>
          <a:ln w="9525" cap="flat" cmpd="sng">
            <a:solidFill>
              <a:schemeClr val="dk2"/>
            </a:solidFill>
            <a:prstDash val="solid"/>
            <a:round/>
            <a:headEnd type="none" w="med" len="med"/>
            <a:tailEnd type="triangle" w="med" len="med"/>
          </a:ln>
        </p:spPr>
      </p:cxnSp>
      <p:sp>
        <p:nvSpPr>
          <p:cNvPr id="401" name="Google Shape;401;p43"/>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1 - Activity</a:t>
            </a:r>
            <a:endParaRPr>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5"/>
        <p:cNvGrpSpPr/>
        <p:nvPr/>
      </p:nvGrpSpPr>
      <p:grpSpPr>
        <a:xfrm>
          <a:off x="0" y="0"/>
          <a:ext cx="0" cy="0"/>
          <a:chOff x="0" y="0"/>
          <a:chExt cx="0" cy="0"/>
        </a:xfrm>
      </p:grpSpPr>
      <p:sp>
        <p:nvSpPr>
          <p:cNvPr id="406" name="Google Shape;406;p44"/>
          <p:cNvSpPr/>
          <p:nvPr/>
        </p:nvSpPr>
        <p:spPr>
          <a:xfrm>
            <a:off x="3230675" y="1340900"/>
            <a:ext cx="2778900" cy="5949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4"/>
          <p:cNvSpPr/>
          <p:nvPr/>
        </p:nvSpPr>
        <p:spPr>
          <a:xfrm>
            <a:off x="3230675" y="2381950"/>
            <a:ext cx="2778900" cy="5949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8" name="Google Shape;408;p44"/>
          <p:cNvGrpSpPr/>
          <p:nvPr/>
        </p:nvGrpSpPr>
        <p:grpSpPr>
          <a:xfrm>
            <a:off x="89100" y="4739882"/>
            <a:ext cx="324008" cy="322851"/>
            <a:chOff x="0" y="3867912"/>
            <a:chExt cx="1280160" cy="1275588"/>
          </a:xfrm>
        </p:grpSpPr>
        <p:sp>
          <p:nvSpPr>
            <p:cNvPr id="409" name="Google Shape;409;p44"/>
            <p:cNvSpPr/>
            <p:nvPr/>
          </p:nvSpPr>
          <p:spPr>
            <a:xfrm>
              <a:off x="0" y="4229100"/>
              <a:ext cx="914400" cy="914400"/>
            </a:xfrm>
            <a:prstGeom prst="ellipse">
              <a:avLst/>
            </a:prstGeom>
            <a:solidFill>
              <a:srgbClr val="FFFFFF"/>
            </a:solidFill>
            <a:ln w="19050"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4"/>
            <p:cNvSpPr/>
            <p:nvPr/>
          </p:nvSpPr>
          <p:spPr>
            <a:xfrm>
              <a:off x="182880" y="4050792"/>
              <a:ext cx="914400" cy="914400"/>
            </a:xfrm>
            <a:prstGeom prst="ellipse">
              <a:avLst/>
            </a:prstGeom>
            <a:solidFill>
              <a:srgbClr val="FFFFFF"/>
            </a:solidFill>
            <a:ln w="19050"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4"/>
            <p:cNvSpPr/>
            <p:nvPr/>
          </p:nvSpPr>
          <p:spPr>
            <a:xfrm>
              <a:off x="365760" y="3867912"/>
              <a:ext cx="914400" cy="914400"/>
            </a:xfrm>
            <a:prstGeom prst="ellipse">
              <a:avLst/>
            </a:prstGeom>
            <a:solidFill>
              <a:srgbClr val="FFFFFF"/>
            </a:solidFill>
            <a:ln w="19050"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2" name="Google Shape;412;p44"/>
          <p:cNvSpPr/>
          <p:nvPr/>
        </p:nvSpPr>
        <p:spPr>
          <a:xfrm>
            <a:off x="3230675" y="3499475"/>
            <a:ext cx="2778900" cy="5949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4"/>
          <p:cNvSpPr txBox="1"/>
          <p:nvPr/>
        </p:nvSpPr>
        <p:spPr>
          <a:xfrm>
            <a:off x="131675" y="117175"/>
            <a:ext cx="3227400" cy="239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chemeClr val="dk1"/>
                </a:solidFill>
                <a:latin typeface="Consolas"/>
                <a:ea typeface="Consolas"/>
                <a:cs typeface="Consolas"/>
                <a:sym typeface="Consolas"/>
              </a:rPr>
              <a:t>←</a:t>
            </a:r>
            <a:endParaRPr sz="48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sz="2000">
                <a:solidFill>
                  <a:schemeClr val="dk1"/>
                </a:solidFill>
                <a:latin typeface="Proxima Nova"/>
                <a:ea typeface="Proxima Nova"/>
                <a:cs typeface="Proxima Nova"/>
                <a:sym typeface="Proxima Nova"/>
              </a:rPr>
              <a:t>“Assignment operator”</a:t>
            </a: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sz="2000">
                <a:solidFill>
                  <a:schemeClr val="dk1"/>
                </a:solidFill>
                <a:latin typeface="Proxima Nova"/>
                <a:ea typeface="Proxima Nova"/>
                <a:cs typeface="Proxima Nova"/>
                <a:sym typeface="Proxima Nova"/>
              </a:rPr>
              <a:t>“Assign”:  a fancy name for putting a value inside the baggie. </a:t>
            </a: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sz="2000">
                <a:solidFill>
                  <a:schemeClr val="dk1"/>
                </a:solidFill>
                <a:latin typeface="Proxima Nova"/>
                <a:ea typeface="Proxima Nova"/>
                <a:cs typeface="Proxima Nova"/>
                <a:sym typeface="Proxima Nova"/>
              </a:rPr>
              <a:t>Variables can only hold one stickie. If there’s already a sticky note in there, throw it away.</a:t>
            </a: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sz="2000">
                <a:solidFill>
                  <a:schemeClr val="dk1"/>
                </a:solidFill>
                <a:latin typeface="Proxima Nova"/>
                <a:ea typeface="Proxima Nova"/>
                <a:cs typeface="Proxima Nova"/>
                <a:sym typeface="Proxima Nova"/>
              </a:rPr>
              <a:t>“pow gets 3” and “pow gets 5”</a:t>
            </a: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000">
              <a:solidFill>
                <a:schemeClr val="dk1"/>
              </a:solidFill>
              <a:latin typeface="Proxima Nova"/>
              <a:ea typeface="Proxima Nova"/>
              <a:cs typeface="Proxima Nova"/>
              <a:sym typeface="Proxima Nova"/>
            </a:endParaRPr>
          </a:p>
        </p:txBody>
      </p:sp>
      <p:sp>
        <p:nvSpPr>
          <p:cNvPr id="414" name="Google Shape;414;p44"/>
          <p:cNvSpPr txBox="1"/>
          <p:nvPr/>
        </p:nvSpPr>
        <p:spPr>
          <a:xfrm>
            <a:off x="3162875" y="1223325"/>
            <a:ext cx="2914500" cy="297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CCCCC"/>
                </a:solidFill>
                <a:latin typeface="Consolas"/>
                <a:ea typeface="Consolas"/>
                <a:cs typeface="Consolas"/>
                <a:sym typeface="Consolas"/>
              </a:rPr>
              <a:t>00</a:t>
            </a:r>
            <a:r>
              <a:rPr lang="en" sz="3600">
                <a:solidFill>
                  <a:schemeClr val="dk1"/>
                </a:solidFill>
                <a:latin typeface="Consolas"/>
                <a:ea typeface="Consolas"/>
                <a:cs typeface="Consolas"/>
                <a:sym typeface="Consolas"/>
              </a:rPr>
              <a:t> var pow</a:t>
            </a:r>
            <a:br>
              <a:rPr lang="en" sz="3600">
                <a:solidFill>
                  <a:schemeClr val="dk1"/>
                </a:solidFill>
                <a:latin typeface="Consolas"/>
                <a:ea typeface="Consolas"/>
                <a:cs typeface="Consolas"/>
                <a:sym typeface="Consolas"/>
              </a:rPr>
            </a:br>
            <a:r>
              <a:rPr lang="en" sz="3600">
                <a:solidFill>
                  <a:schemeClr val="dk1"/>
                </a:solidFill>
                <a:latin typeface="Consolas"/>
                <a:ea typeface="Consolas"/>
                <a:cs typeface="Consolas"/>
                <a:sym typeface="Consolas"/>
              </a:rPr>
              <a:t> </a:t>
            </a:r>
            <a:endParaRPr sz="3600">
              <a:solidFill>
                <a:schemeClr val="dk1"/>
              </a:solidFill>
              <a:latin typeface="Consolas"/>
              <a:ea typeface="Consolas"/>
              <a:cs typeface="Consolas"/>
              <a:sym typeface="Consolas"/>
            </a:endParaRPr>
          </a:p>
          <a:p>
            <a:pPr marL="0" lvl="0" indent="0" algn="l" rtl="0">
              <a:spcBef>
                <a:spcPts val="0"/>
              </a:spcBef>
              <a:spcAft>
                <a:spcPts val="0"/>
              </a:spcAft>
              <a:buNone/>
            </a:pPr>
            <a:r>
              <a:rPr lang="en" sz="3600">
                <a:solidFill>
                  <a:srgbClr val="CCCCCC"/>
                </a:solidFill>
                <a:latin typeface="Consolas"/>
                <a:ea typeface="Consolas"/>
                <a:cs typeface="Consolas"/>
                <a:sym typeface="Consolas"/>
              </a:rPr>
              <a:t>01</a:t>
            </a:r>
            <a:r>
              <a:rPr lang="en" sz="3600">
                <a:solidFill>
                  <a:schemeClr val="dk1"/>
                </a:solidFill>
                <a:latin typeface="Consolas"/>
                <a:ea typeface="Consolas"/>
                <a:cs typeface="Consolas"/>
                <a:sym typeface="Consolas"/>
              </a:rPr>
              <a:t> pow ← </a:t>
            </a:r>
            <a:r>
              <a:rPr lang="en" sz="3600">
                <a:solidFill>
                  <a:schemeClr val="dk1"/>
                </a:solidFill>
                <a:highlight>
                  <a:srgbClr val="FFF2CC"/>
                </a:highlight>
                <a:latin typeface="Consolas"/>
                <a:ea typeface="Consolas"/>
                <a:cs typeface="Consolas"/>
                <a:sym typeface="Consolas"/>
              </a:rPr>
              <a:t>3</a:t>
            </a:r>
            <a:br>
              <a:rPr lang="en" sz="3600">
                <a:solidFill>
                  <a:schemeClr val="dk1"/>
                </a:solidFill>
                <a:latin typeface="Consolas"/>
                <a:ea typeface="Consolas"/>
                <a:cs typeface="Consolas"/>
                <a:sym typeface="Consolas"/>
              </a:rPr>
            </a:br>
            <a:endParaRPr sz="3600">
              <a:solidFill>
                <a:schemeClr val="dk1"/>
              </a:solidFill>
              <a:latin typeface="Consolas"/>
              <a:ea typeface="Consolas"/>
              <a:cs typeface="Consolas"/>
              <a:sym typeface="Consolas"/>
            </a:endParaRPr>
          </a:p>
          <a:p>
            <a:pPr marL="0" lvl="0" indent="0" algn="l" rtl="0">
              <a:spcBef>
                <a:spcPts val="0"/>
              </a:spcBef>
              <a:spcAft>
                <a:spcPts val="0"/>
              </a:spcAft>
              <a:buNone/>
            </a:pPr>
            <a:r>
              <a:rPr lang="en" sz="3600">
                <a:solidFill>
                  <a:srgbClr val="CCCCCC"/>
                </a:solidFill>
                <a:latin typeface="Consolas"/>
                <a:ea typeface="Consolas"/>
                <a:cs typeface="Consolas"/>
                <a:sym typeface="Consolas"/>
              </a:rPr>
              <a:t>02</a:t>
            </a:r>
            <a:r>
              <a:rPr lang="en" sz="3600">
                <a:solidFill>
                  <a:schemeClr val="dk1"/>
                </a:solidFill>
                <a:latin typeface="Consolas"/>
                <a:ea typeface="Consolas"/>
                <a:cs typeface="Consolas"/>
                <a:sym typeface="Consolas"/>
              </a:rPr>
              <a:t> pow ← </a:t>
            </a:r>
            <a:r>
              <a:rPr lang="en" sz="3600">
                <a:solidFill>
                  <a:schemeClr val="dk1"/>
                </a:solidFill>
                <a:highlight>
                  <a:srgbClr val="FFF2CC"/>
                </a:highlight>
                <a:latin typeface="Consolas"/>
                <a:ea typeface="Consolas"/>
                <a:cs typeface="Consolas"/>
                <a:sym typeface="Consolas"/>
              </a:rPr>
              <a:t>5</a:t>
            </a:r>
            <a:endParaRPr>
              <a:highlight>
                <a:srgbClr val="FFF2CC"/>
              </a:highlight>
              <a:latin typeface="Consolas"/>
              <a:ea typeface="Consolas"/>
              <a:cs typeface="Consolas"/>
              <a:sym typeface="Consolas"/>
            </a:endParaRPr>
          </a:p>
        </p:txBody>
      </p:sp>
      <p:grpSp>
        <p:nvGrpSpPr>
          <p:cNvPr id="415" name="Google Shape;415;p44"/>
          <p:cNvGrpSpPr/>
          <p:nvPr/>
        </p:nvGrpSpPr>
        <p:grpSpPr>
          <a:xfrm>
            <a:off x="6273323" y="921063"/>
            <a:ext cx="1643872" cy="1133549"/>
            <a:chOff x="746497" y="1374645"/>
            <a:chExt cx="3141357" cy="2166156"/>
          </a:xfrm>
        </p:grpSpPr>
        <p:grpSp>
          <p:nvGrpSpPr>
            <p:cNvPr id="416" name="Google Shape;416;p44"/>
            <p:cNvGrpSpPr/>
            <p:nvPr/>
          </p:nvGrpSpPr>
          <p:grpSpPr>
            <a:xfrm>
              <a:off x="746497" y="1374645"/>
              <a:ext cx="3141357" cy="2166156"/>
              <a:chOff x="642775" y="1378850"/>
              <a:chExt cx="2363700" cy="1637925"/>
            </a:xfrm>
          </p:grpSpPr>
          <p:sp>
            <p:nvSpPr>
              <p:cNvPr id="417" name="Google Shape;417;p44"/>
              <p:cNvSpPr/>
              <p:nvPr/>
            </p:nvSpPr>
            <p:spPr>
              <a:xfrm>
                <a:off x="642775" y="1596575"/>
                <a:ext cx="2363700" cy="1420200"/>
              </a:xfrm>
              <a:prstGeom prst="rect">
                <a:avLst/>
              </a:prstGeom>
              <a:solidFill>
                <a:srgbClr val="00BEFF">
                  <a:alpha val="6150"/>
                </a:srgbClr>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4"/>
              <p:cNvSpPr/>
              <p:nvPr/>
            </p:nvSpPr>
            <p:spPr>
              <a:xfrm>
                <a:off x="642775" y="1378850"/>
                <a:ext cx="2363700" cy="217800"/>
              </a:xfrm>
              <a:prstGeom prst="rect">
                <a:avLst/>
              </a:prstGeom>
              <a:solidFill>
                <a:srgbClr val="6D9EEB"/>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9" name="Google Shape;419;p44"/>
              <p:cNvCxnSpPr>
                <a:stCxn id="418" idx="1"/>
                <a:endCxn id="418" idx="3"/>
              </p:cNvCxnSpPr>
              <p:nvPr/>
            </p:nvCxnSpPr>
            <p:spPr>
              <a:xfrm>
                <a:off x="642775" y="1487750"/>
                <a:ext cx="2363700" cy="0"/>
              </a:xfrm>
              <a:prstGeom prst="straightConnector1">
                <a:avLst/>
              </a:prstGeom>
              <a:noFill/>
              <a:ln w="9525" cap="flat" cmpd="sng">
                <a:solidFill>
                  <a:srgbClr val="1155CC"/>
                </a:solidFill>
                <a:prstDash val="solid"/>
                <a:round/>
                <a:headEnd type="none" w="med" len="med"/>
                <a:tailEnd type="none" w="med" len="med"/>
              </a:ln>
            </p:spPr>
          </p:cxnSp>
        </p:grpSp>
        <p:sp>
          <p:nvSpPr>
            <p:cNvPr id="420" name="Google Shape;420;p44"/>
            <p:cNvSpPr txBox="1"/>
            <p:nvPr/>
          </p:nvSpPr>
          <p:spPr>
            <a:xfrm>
              <a:off x="819025" y="1726975"/>
              <a:ext cx="1845300" cy="66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Coming Soon"/>
                  <a:ea typeface="Coming Soon"/>
                  <a:cs typeface="Coming Soon"/>
                  <a:sym typeface="Coming Soon"/>
                </a:rPr>
                <a:t>pow</a:t>
              </a:r>
              <a:endParaRPr sz="3000">
                <a:latin typeface="Coming Soon"/>
                <a:ea typeface="Coming Soon"/>
                <a:cs typeface="Coming Soon"/>
                <a:sym typeface="Coming Soon"/>
              </a:endParaRPr>
            </a:p>
          </p:txBody>
        </p:sp>
      </p:grpSp>
      <p:grpSp>
        <p:nvGrpSpPr>
          <p:cNvPr id="421" name="Google Shape;421;p44"/>
          <p:cNvGrpSpPr/>
          <p:nvPr/>
        </p:nvGrpSpPr>
        <p:grpSpPr>
          <a:xfrm>
            <a:off x="6273323" y="2210263"/>
            <a:ext cx="1643872" cy="1133549"/>
            <a:chOff x="746497" y="1374645"/>
            <a:chExt cx="3141357" cy="2166156"/>
          </a:xfrm>
        </p:grpSpPr>
        <p:grpSp>
          <p:nvGrpSpPr>
            <p:cNvPr id="422" name="Google Shape;422;p44"/>
            <p:cNvGrpSpPr/>
            <p:nvPr/>
          </p:nvGrpSpPr>
          <p:grpSpPr>
            <a:xfrm>
              <a:off x="746497" y="1374645"/>
              <a:ext cx="3141357" cy="2166156"/>
              <a:chOff x="642775" y="1378850"/>
              <a:chExt cx="2363700" cy="1637925"/>
            </a:xfrm>
          </p:grpSpPr>
          <p:sp>
            <p:nvSpPr>
              <p:cNvPr id="423" name="Google Shape;423;p44"/>
              <p:cNvSpPr/>
              <p:nvPr/>
            </p:nvSpPr>
            <p:spPr>
              <a:xfrm>
                <a:off x="642775" y="1596575"/>
                <a:ext cx="2363700" cy="1420200"/>
              </a:xfrm>
              <a:prstGeom prst="rect">
                <a:avLst/>
              </a:prstGeom>
              <a:solidFill>
                <a:srgbClr val="00BEFF">
                  <a:alpha val="6150"/>
                </a:srgbClr>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4"/>
              <p:cNvSpPr/>
              <p:nvPr/>
            </p:nvSpPr>
            <p:spPr>
              <a:xfrm>
                <a:off x="642775" y="1378850"/>
                <a:ext cx="2363700" cy="217800"/>
              </a:xfrm>
              <a:prstGeom prst="rect">
                <a:avLst/>
              </a:prstGeom>
              <a:solidFill>
                <a:srgbClr val="6D9EEB"/>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5" name="Google Shape;425;p44"/>
              <p:cNvCxnSpPr>
                <a:stCxn id="424" idx="1"/>
                <a:endCxn id="424" idx="3"/>
              </p:cNvCxnSpPr>
              <p:nvPr/>
            </p:nvCxnSpPr>
            <p:spPr>
              <a:xfrm>
                <a:off x="642775" y="1487750"/>
                <a:ext cx="2363700" cy="0"/>
              </a:xfrm>
              <a:prstGeom prst="straightConnector1">
                <a:avLst/>
              </a:prstGeom>
              <a:noFill/>
              <a:ln w="9525" cap="flat" cmpd="sng">
                <a:solidFill>
                  <a:srgbClr val="1155CC"/>
                </a:solidFill>
                <a:prstDash val="solid"/>
                <a:round/>
                <a:headEnd type="none" w="med" len="med"/>
                <a:tailEnd type="none" w="med" len="med"/>
              </a:ln>
            </p:spPr>
          </p:cxnSp>
        </p:grpSp>
        <p:sp>
          <p:nvSpPr>
            <p:cNvPr id="426" name="Google Shape;426;p44"/>
            <p:cNvSpPr txBox="1"/>
            <p:nvPr/>
          </p:nvSpPr>
          <p:spPr>
            <a:xfrm>
              <a:off x="819025" y="1726975"/>
              <a:ext cx="1845300" cy="66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Coming Soon"/>
                  <a:ea typeface="Coming Soon"/>
                  <a:cs typeface="Coming Soon"/>
                  <a:sym typeface="Coming Soon"/>
                </a:rPr>
                <a:t>pow</a:t>
              </a:r>
              <a:endParaRPr sz="3000">
                <a:latin typeface="Coming Soon"/>
                <a:ea typeface="Coming Soon"/>
                <a:cs typeface="Coming Soon"/>
                <a:sym typeface="Coming Soon"/>
              </a:endParaRPr>
            </a:p>
          </p:txBody>
        </p:sp>
      </p:grpSp>
      <p:grpSp>
        <p:nvGrpSpPr>
          <p:cNvPr id="427" name="Google Shape;427;p44"/>
          <p:cNvGrpSpPr/>
          <p:nvPr/>
        </p:nvGrpSpPr>
        <p:grpSpPr>
          <a:xfrm>
            <a:off x="6273323" y="3499463"/>
            <a:ext cx="1643872" cy="1133549"/>
            <a:chOff x="746497" y="1374645"/>
            <a:chExt cx="3141357" cy="2166156"/>
          </a:xfrm>
        </p:grpSpPr>
        <p:grpSp>
          <p:nvGrpSpPr>
            <p:cNvPr id="428" name="Google Shape;428;p44"/>
            <p:cNvGrpSpPr/>
            <p:nvPr/>
          </p:nvGrpSpPr>
          <p:grpSpPr>
            <a:xfrm>
              <a:off x="746497" y="1374645"/>
              <a:ext cx="3141357" cy="2166156"/>
              <a:chOff x="642775" y="1378850"/>
              <a:chExt cx="2363700" cy="1637925"/>
            </a:xfrm>
          </p:grpSpPr>
          <p:sp>
            <p:nvSpPr>
              <p:cNvPr id="429" name="Google Shape;429;p44"/>
              <p:cNvSpPr/>
              <p:nvPr/>
            </p:nvSpPr>
            <p:spPr>
              <a:xfrm>
                <a:off x="642775" y="1596575"/>
                <a:ext cx="2363700" cy="1420200"/>
              </a:xfrm>
              <a:prstGeom prst="rect">
                <a:avLst/>
              </a:prstGeom>
              <a:solidFill>
                <a:srgbClr val="00BEFF">
                  <a:alpha val="6150"/>
                </a:srgbClr>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4"/>
              <p:cNvSpPr/>
              <p:nvPr/>
            </p:nvSpPr>
            <p:spPr>
              <a:xfrm>
                <a:off x="642775" y="1378850"/>
                <a:ext cx="2363700" cy="217800"/>
              </a:xfrm>
              <a:prstGeom prst="rect">
                <a:avLst/>
              </a:prstGeom>
              <a:solidFill>
                <a:srgbClr val="6D9EEB"/>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1" name="Google Shape;431;p44"/>
              <p:cNvCxnSpPr>
                <a:stCxn id="430" idx="1"/>
                <a:endCxn id="430" idx="3"/>
              </p:cNvCxnSpPr>
              <p:nvPr/>
            </p:nvCxnSpPr>
            <p:spPr>
              <a:xfrm>
                <a:off x="642775" y="1487750"/>
                <a:ext cx="2363700" cy="0"/>
              </a:xfrm>
              <a:prstGeom prst="straightConnector1">
                <a:avLst/>
              </a:prstGeom>
              <a:noFill/>
              <a:ln w="9525" cap="flat" cmpd="sng">
                <a:solidFill>
                  <a:srgbClr val="1155CC"/>
                </a:solidFill>
                <a:prstDash val="solid"/>
                <a:round/>
                <a:headEnd type="none" w="med" len="med"/>
                <a:tailEnd type="none" w="med" len="med"/>
              </a:ln>
            </p:spPr>
          </p:cxnSp>
        </p:grpSp>
        <p:sp>
          <p:nvSpPr>
            <p:cNvPr id="432" name="Google Shape;432;p44"/>
            <p:cNvSpPr txBox="1"/>
            <p:nvPr/>
          </p:nvSpPr>
          <p:spPr>
            <a:xfrm>
              <a:off x="819025" y="1726975"/>
              <a:ext cx="1845300" cy="66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Coming Soon"/>
                  <a:ea typeface="Coming Soon"/>
                  <a:cs typeface="Coming Soon"/>
                  <a:sym typeface="Coming Soon"/>
                </a:rPr>
                <a:t>pow</a:t>
              </a:r>
              <a:endParaRPr sz="3000">
                <a:latin typeface="Coming Soon"/>
                <a:ea typeface="Coming Soon"/>
                <a:cs typeface="Coming Soon"/>
                <a:sym typeface="Coming Soon"/>
              </a:endParaRPr>
            </a:p>
          </p:txBody>
        </p:sp>
      </p:grpSp>
      <p:sp>
        <p:nvSpPr>
          <p:cNvPr id="433" name="Google Shape;433;p44"/>
          <p:cNvSpPr/>
          <p:nvPr/>
        </p:nvSpPr>
        <p:spPr>
          <a:xfrm>
            <a:off x="7279100" y="2746050"/>
            <a:ext cx="524700" cy="5247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highlight>
                  <a:srgbClr val="FFF2CC"/>
                </a:highlight>
                <a:latin typeface="Coming Soon"/>
                <a:ea typeface="Coming Soon"/>
                <a:cs typeface="Coming Soon"/>
                <a:sym typeface="Coming Soon"/>
              </a:rPr>
              <a:t>3</a:t>
            </a:r>
            <a:endParaRPr sz="2400">
              <a:highlight>
                <a:srgbClr val="FFF2CC"/>
              </a:highlight>
              <a:latin typeface="Coming Soon"/>
              <a:ea typeface="Coming Soon"/>
              <a:cs typeface="Coming Soon"/>
              <a:sym typeface="Coming Soon"/>
            </a:endParaRPr>
          </a:p>
        </p:txBody>
      </p:sp>
      <p:sp>
        <p:nvSpPr>
          <p:cNvPr id="434" name="Google Shape;434;p44"/>
          <p:cNvSpPr/>
          <p:nvPr/>
        </p:nvSpPr>
        <p:spPr>
          <a:xfrm>
            <a:off x="7227425" y="3962200"/>
            <a:ext cx="524700" cy="5247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highlight>
                  <a:srgbClr val="FFF2CC"/>
                </a:highlight>
                <a:latin typeface="Coming Soon"/>
                <a:ea typeface="Coming Soon"/>
                <a:cs typeface="Coming Soon"/>
                <a:sym typeface="Coming Soon"/>
              </a:rPr>
              <a:t>5</a:t>
            </a:r>
            <a:endParaRPr sz="2400">
              <a:highlight>
                <a:srgbClr val="FFF2CC"/>
              </a:highlight>
              <a:latin typeface="Coming Soon"/>
              <a:ea typeface="Coming Soon"/>
              <a:cs typeface="Coming Soon"/>
              <a:sym typeface="Coming Soon"/>
            </a:endParaRPr>
          </a:p>
        </p:txBody>
      </p:sp>
      <p:sp>
        <p:nvSpPr>
          <p:cNvPr id="435" name="Google Shape;435;p44"/>
          <p:cNvSpPr/>
          <p:nvPr/>
        </p:nvSpPr>
        <p:spPr>
          <a:xfrm rot="-2333712">
            <a:off x="8248505" y="3650086"/>
            <a:ext cx="524608" cy="524608"/>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3</a:t>
            </a:r>
            <a:endParaRPr sz="2400">
              <a:latin typeface="Coming Soon"/>
              <a:ea typeface="Coming Soon"/>
              <a:cs typeface="Coming Soon"/>
              <a:sym typeface="Coming Soon"/>
            </a:endParaRPr>
          </a:p>
        </p:txBody>
      </p:sp>
      <p:sp>
        <p:nvSpPr>
          <p:cNvPr id="436" name="Google Shape;436;p44"/>
          <p:cNvSpPr txBox="1"/>
          <p:nvPr/>
        </p:nvSpPr>
        <p:spPr>
          <a:xfrm>
            <a:off x="3841925" y="233925"/>
            <a:ext cx="4580100" cy="83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chemeClr val="dk1"/>
                </a:solidFill>
                <a:latin typeface="Proxima Nova"/>
                <a:ea typeface="Proxima Nova"/>
                <a:cs typeface="Proxima Nova"/>
                <a:sym typeface="Proxima Nova"/>
              </a:rPr>
              <a:t>Do This: </a:t>
            </a:r>
            <a:r>
              <a:rPr lang="en" sz="3000">
                <a:solidFill>
                  <a:schemeClr val="dk1"/>
                </a:solidFill>
                <a:latin typeface="Proxima Nova"/>
                <a:ea typeface="Proxima Nova"/>
                <a:cs typeface="Proxima Nova"/>
                <a:sym typeface="Proxima Nova"/>
              </a:rPr>
              <a:t>Run this program</a:t>
            </a:r>
            <a:endParaRPr sz="3000">
              <a:solidFill>
                <a:schemeClr val="dk1"/>
              </a:solidFill>
              <a:latin typeface="Proxima Nova"/>
              <a:ea typeface="Proxima Nova"/>
              <a:cs typeface="Proxima Nova"/>
              <a:sym typeface="Proxima Nova"/>
            </a:endParaRPr>
          </a:p>
        </p:txBody>
      </p:sp>
      <p:sp>
        <p:nvSpPr>
          <p:cNvPr id="437" name="Google Shape;437;p44"/>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1 - Activity</a:t>
            </a:r>
            <a:endParaRPr>
              <a:solidFill>
                <a:srgbClr val="FFFFFF"/>
              </a:solidFill>
            </a:endParaRPr>
          </a:p>
        </p:txBody>
      </p:sp>
      <p:cxnSp>
        <p:nvCxnSpPr>
          <p:cNvPr id="438" name="Google Shape;438;p44"/>
          <p:cNvCxnSpPr/>
          <p:nvPr/>
        </p:nvCxnSpPr>
        <p:spPr>
          <a:xfrm>
            <a:off x="7986325" y="2976850"/>
            <a:ext cx="523500" cy="457200"/>
          </a:xfrm>
          <a:prstGeom prst="curvedConnector3">
            <a:avLst>
              <a:gd name="adj1" fmla="val 87039"/>
            </a:avLst>
          </a:prstGeom>
          <a:noFill/>
          <a:ln w="9525" cap="flat" cmpd="sng">
            <a:solidFill>
              <a:schemeClr val="dk2"/>
            </a:solidFill>
            <a:prstDash val="dash"/>
            <a:round/>
            <a:headEnd type="none" w="med" len="med"/>
            <a:tailEnd type="triangle" w="med" len="med"/>
          </a:ln>
        </p:spPr>
      </p:cxnSp>
      <p:pic>
        <p:nvPicPr>
          <p:cNvPr id="439" name="Google Shape;439;p44"/>
          <p:cNvPicPr preferRelativeResize="0"/>
          <p:nvPr/>
        </p:nvPicPr>
        <p:blipFill>
          <a:blip r:embed="rId4">
            <a:alphaModFix/>
          </a:blip>
          <a:stretch>
            <a:fillRect/>
          </a:stretch>
        </p:blipFill>
        <p:spPr>
          <a:xfrm>
            <a:off x="7980714" y="3572825"/>
            <a:ext cx="1060175" cy="1060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1"/>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nodeType="afterEffect">
                                  <p:stCondLst>
                                    <p:cond delay="0"/>
                                  </p:stCondLst>
                                  <p:childTnLst>
                                    <p:set>
                                      <p:cBhvr>
                                        <p:cTn id="17" dur="1" fill="hold">
                                          <p:stCondLst>
                                            <p:cond delay="0"/>
                                          </p:stCondLst>
                                        </p:cTn>
                                        <p:tgtEl>
                                          <p:spTgt spid="433"/>
                                        </p:tgtEl>
                                        <p:attrNameLst>
                                          <p:attrName>style.visibility</p:attrName>
                                        </p:attrNameLst>
                                      </p:cBhvr>
                                      <p:to>
                                        <p:strVal val="visible"/>
                                      </p:to>
                                    </p:set>
                                    <p:animEffect transition="in" filter="fade">
                                      <p:cBhvr>
                                        <p:cTn id="18" dur="1000"/>
                                        <p:tgtEl>
                                          <p:spTgt spid="43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7"/>
                                        </p:tgtEl>
                                        <p:attrNameLst>
                                          <p:attrName>style.visibility</p:attrName>
                                        </p:attrNameLst>
                                      </p:cBhvr>
                                      <p:to>
                                        <p:strVal val="visible"/>
                                      </p:to>
                                    </p:set>
                                  </p:childTnLst>
                                </p:cTn>
                              </p:par>
                            </p:childTnLst>
                          </p:cTn>
                        </p:par>
                        <p:par>
                          <p:cTn id="25" fill="hold">
                            <p:stCondLst>
                              <p:cond delay="0"/>
                            </p:stCondLst>
                            <p:childTnLst>
                              <p:par>
                                <p:cTn id="26" presetID="10" presetClass="entr" presetSubtype="0" fill="hold" nodeType="afterEffect">
                                  <p:stCondLst>
                                    <p:cond delay="0"/>
                                  </p:stCondLst>
                                  <p:childTnLst>
                                    <p:set>
                                      <p:cBhvr>
                                        <p:cTn id="27" dur="1" fill="hold">
                                          <p:stCondLst>
                                            <p:cond delay="0"/>
                                          </p:stCondLst>
                                        </p:cTn>
                                        <p:tgtEl>
                                          <p:spTgt spid="438"/>
                                        </p:tgtEl>
                                        <p:attrNameLst>
                                          <p:attrName>style.visibility</p:attrName>
                                        </p:attrNameLst>
                                      </p:cBhvr>
                                      <p:to>
                                        <p:strVal val="visible"/>
                                      </p:to>
                                    </p:set>
                                    <p:animEffect transition="in" filter="fade">
                                      <p:cBhvr>
                                        <p:cTn id="28" dur="300"/>
                                        <p:tgtEl>
                                          <p:spTgt spid="438"/>
                                        </p:tgtEl>
                                      </p:cBhvr>
                                    </p:animEffect>
                                  </p:childTnLst>
                                </p:cTn>
                              </p:par>
                            </p:childTnLst>
                          </p:cTn>
                        </p:par>
                        <p:par>
                          <p:cTn id="29" fill="hold">
                            <p:stCondLst>
                              <p:cond delay="300"/>
                            </p:stCondLst>
                            <p:childTnLst>
                              <p:par>
                                <p:cTn id="30" presetID="10" presetClass="entr" presetSubtype="0" fill="hold" nodeType="afterEffect">
                                  <p:stCondLst>
                                    <p:cond delay="0"/>
                                  </p:stCondLst>
                                  <p:childTnLst>
                                    <p:set>
                                      <p:cBhvr>
                                        <p:cTn id="31" dur="1" fill="hold">
                                          <p:stCondLst>
                                            <p:cond delay="0"/>
                                          </p:stCondLst>
                                        </p:cTn>
                                        <p:tgtEl>
                                          <p:spTgt spid="435"/>
                                        </p:tgtEl>
                                        <p:attrNameLst>
                                          <p:attrName>style.visibility</p:attrName>
                                        </p:attrNameLst>
                                      </p:cBhvr>
                                      <p:to>
                                        <p:strVal val="visible"/>
                                      </p:to>
                                    </p:set>
                                    <p:animEffect transition="in" filter="fade">
                                      <p:cBhvr>
                                        <p:cTn id="32" dur="1000"/>
                                        <p:tgtEl>
                                          <p:spTgt spid="435"/>
                                        </p:tgtEl>
                                      </p:cBhvr>
                                    </p:animEffect>
                                  </p:childTnLst>
                                </p:cTn>
                              </p:par>
                            </p:childTnLst>
                          </p:cTn>
                        </p:par>
                        <p:par>
                          <p:cTn id="33" fill="hold">
                            <p:stCondLst>
                              <p:cond delay="1300"/>
                            </p:stCondLst>
                            <p:childTnLst>
                              <p:par>
                                <p:cTn id="34" presetID="8" presetClass="emph" presetSubtype="0" fill="hold" nodeType="afterEffect">
                                  <p:stCondLst>
                                    <p:cond delay="0"/>
                                  </p:stCondLst>
                                  <p:childTnLst>
                                    <p:animRot by="-21600000">
                                      <p:cBhvr>
                                        <p:cTn id="35" dur="1600" fill="hold"/>
                                        <p:tgtEl>
                                          <p:spTgt spid="435"/>
                                        </p:tgtEl>
                                        <p:attrNameLst>
                                          <p:attrName>r</p:attrName>
                                        </p:attrNameLst>
                                      </p:cBhvr>
                                    </p:animRot>
                                  </p:childTnLst>
                                </p:cTn>
                              </p:par>
                            </p:childTnLst>
                          </p:cTn>
                        </p:par>
                        <p:par>
                          <p:cTn id="36" fill="hold">
                            <p:stCondLst>
                              <p:cond delay="2900"/>
                            </p:stCondLst>
                            <p:childTnLst>
                              <p:par>
                                <p:cTn id="37" presetID="10" presetClass="entr" presetSubtype="0" fill="hold" nodeType="afterEffect">
                                  <p:stCondLst>
                                    <p:cond delay="0"/>
                                  </p:stCondLst>
                                  <p:childTnLst>
                                    <p:set>
                                      <p:cBhvr>
                                        <p:cTn id="38" dur="1" fill="hold">
                                          <p:stCondLst>
                                            <p:cond delay="0"/>
                                          </p:stCondLst>
                                        </p:cTn>
                                        <p:tgtEl>
                                          <p:spTgt spid="434"/>
                                        </p:tgtEl>
                                        <p:attrNameLst>
                                          <p:attrName>style.visibility</p:attrName>
                                        </p:attrNameLst>
                                      </p:cBhvr>
                                      <p:to>
                                        <p:strVal val="visible"/>
                                      </p:to>
                                    </p:set>
                                    <p:animEffect transition="in" filter="fade">
                                      <p:cBhvr>
                                        <p:cTn id="39" dur="1000"/>
                                        <p:tgtEl>
                                          <p:spTgt spid="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3"/>
        <p:cNvGrpSpPr/>
        <p:nvPr/>
      </p:nvGrpSpPr>
      <p:grpSpPr>
        <a:xfrm>
          <a:off x="0" y="0"/>
          <a:ext cx="0" cy="0"/>
          <a:chOff x="0" y="0"/>
          <a:chExt cx="0" cy="0"/>
        </a:xfrm>
      </p:grpSpPr>
      <p:sp>
        <p:nvSpPr>
          <p:cNvPr id="444" name="Google Shape;444;p45"/>
          <p:cNvSpPr txBox="1"/>
          <p:nvPr/>
        </p:nvSpPr>
        <p:spPr>
          <a:xfrm>
            <a:off x="1000225" y="415125"/>
            <a:ext cx="7810200" cy="90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chemeClr val="dk1"/>
                </a:solidFill>
                <a:latin typeface="Proxima Nova"/>
                <a:ea typeface="Proxima Nova"/>
                <a:cs typeface="Proxima Nova"/>
                <a:sym typeface="Proxima Nova"/>
              </a:rPr>
              <a:t>Do This:</a:t>
            </a:r>
            <a:endParaRPr sz="3000" b="1">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sz="2000">
                <a:solidFill>
                  <a:schemeClr val="dk1"/>
                </a:solidFill>
                <a:latin typeface="Proxima Nova"/>
                <a:ea typeface="Proxima Nova"/>
                <a:cs typeface="Proxima Nova"/>
                <a:sym typeface="Proxima Nova"/>
              </a:rPr>
              <a:t>Run this program. Compare your result with another group.</a:t>
            </a: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000">
              <a:solidFill>
                <a:schemeClr val="dk1"/>
              </a:solidFill>
              <a:latin typeface="Proxima Nova"/>
              <a:ea typeface="Proxima Nova"/>
              <a:cs typeface="Proxima Nova"/>
              <a:sym typeface="Proxima Nova"/>
            </a:endParaRPr>
          </a:p>
        </p:txBody>
      </p:sp>
      <p:sp>
        <p:nvSpPr>
          <p:cNvPr id="445" name="Google Shape;445;p45"/>
          <p:cNvSpPr txBox="1"/>
          <p:nvPr/>
        </p:nvSpPr>
        <p:spPr>
          <a:xfrm>
            <a:off x="1187100" y="1537225"/>
            <a:ext cx="5620800" cy="306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CCCCC"/>
                </a:solidFill>
                <a:latin typeface="Consolas"/>
                <a:ea typeface="Consolas"/>
                <a:cs typeface="Consolas"/>
                <a:sym typeface="Consolas"/>
              </a:rPr>
              <a:t>00</a:t>
            </a:r>
            <a:r>
              <a:rPr lang="en" sz="3600">
                <a:solidFill>
                  <a:schemeClr val="dk1"/>
                </a:solidFill>
                <a:latin typeface="Consolas"/>
                <a:ea typeface="Consolas"/>
                <a:cs typeface="Consolas"/>
                <a:sym typeface="Consolas"/>
              </a:rPr>
              <a:t> var pizza</a:t>
            </a:r>
            <a:endParaRPr sz="3600">
              <a:solidFill>
                <a:schemeClr val="dk1"/>
              </a:solidFill>
              <a:latin typeface="Consolas"/>
              <a:ea typeface="Consolas"/>
              <a:cs typeface="Consolas"/>
              <a:sym typeface="Consolas"/>
            </a:endParaRPr>
          </a:p>
          <a:p>
            <a:pPr marL="0" lvl="0" indent="0" algn="l" rtl="0">
              <a:spcBef>
                <a:spcPts val="0"/>
              </a:spcBef>
              <a:spcAft>
                <a:spcPts val="0"/>
              </a:spcAft>
              <a:buNone/>
            </a:pPr>
            <a:r>
              <a:rPr lang="en" sz="3600">
                <a:solidFill>
                  <a:srgbClr val="CCCCCC"/>
                </a:solidFill>
                <a:latin typeface="Consolas"/>
                <a:ea typeface="Consolas"/>
                <a:cs typeface="Consolas"/>
                <a:sym typeface="Consolas"/>
              </a:rPr>
              <a:t>01</a:t>
            </a:r>
            <a:r>
              <a:rPr lang="en" sz="3600">
                <a:solidFill>
                  <a:schemeClr val="dk1"/>
                </a:solidFill>
                <a:latin typeface="Consolas"/>
                <a:ea typeface="Consolas"/>
                <a:cs typeface="Consolas"/>
                <a:sym typeface="Consolas"/>
              </a:rPr>
              <a:t> pizza ← </a:t>
            </a:r>
            <a:r>
              <a:rPr lang="en" sz="3600">
                <a:solidFill>
                  <a:schemeClr val="dk1"/>
                </a:solidFill>
                <a:highlight>
                  <a:srgbClr val="FFF2CC"/>
                </a:highlight>
                <a:latin typeface="Consolas"/>
                <a:ea typeface="Consolas"/>
                <a:cs typeface="Consolas"/>
                <a:sym typeface="Consolas"/>
              </a:rPr>
              <a:t>3</a:t>
            </a:r>
            <a:endParaRPr sz="3600">
              <a:solidFill>
                <a:schemeClr val="dk1"/>
              </a:solidFill>
              <a:highlight>
                <a:srgbClr val="FFF2CC"/>
              </a:highlight>
              <a:latin typeface="Consolas"/>
              <a:ea typeface="Consolas"/>
              <a:cs typeface="Consolas"/>
              <a:sym typeface="Consolas"/>
            </a:endParaRPr>
          </a:p>
          <a:p>
            <a:pPr marL="0" lvl="0" indent="0" algn="l" rtl="0">
              <a:spcBef>
                <a:spcPts val="0"/>
              </a:spcBef>
              <a:spcAft>
                <a:spcPts val="0"/>
              </a:spcAft>
              <a:buNone/>
            </a:pPr>
            <a:r>
              <a:rPr lang="en" sz="3600">
                <a:solidFill>
                  <a:srgbClr val="CCCCCC"/>
                </a:solidFill>
                <a:latin typeface="Consolas"/>
                <a:ea typeface="Consolas"/>
                <a:cs typeface="Consolas"/>
                <a:sym typeface="Consolas"/>
              </a:rPr>
              <a:t>02</a:t>
            </a:r>
            <a:r>
              <a:rPr lang="en" sz="3600">
                <a:solidFill>
                  <a:schemeClr val="dk1"/>
                </a:solidFill>
                <a:latin typeface="Consolas"/>
                <a:ea typeface="Consolas"/>
                <a:cs typeface="Consolas"/>
                <a:sym typeface="Consolas"/>
              </a:rPr>
              <a:t> var tacos</a:t>
            </a:r>
            <a:endParaRPr sz="3600">
              <a:solidFill>
                <a:schemeClr val="dk1"/>
              </a:solidFill>
              <a:latin typeface="Consolas"/>
              <a:ea typeface="Consolas"/>
              <a:cs typeface="Consolas"/>
              <a:sym typeface="Consolas"/>
            </a:endParaRPr>
          </a:p>
          <a:p>
            <a:pPr marL="0" lvl="0" indent="0" algn="l" rtl="0">
              <a:spcBef>
                <a:spcPts val="0"/>
              </a:spcBef>
              <a:spcAft>
                <a:spcPts val="0"/>
              </a:spcAft>
              <a:buNone/>
            </a:pPr>
            <a:r>
              <a:rPr lang="en" sz="3600">
                <a:solidFill>
                  <a:srgbClr val="CCCCCC"/>
                </a:solidFill>
                <a:latin typeface="Consolas"/>
                <a:ea typeface="Consolas"/>
                <a:cs typeface="Consolas"/>
                <a:sym typeface="Consolas"/>
              </a:rPr>
              <a:t>03</a:t>
            </a:r>
            <a:r>
              <a:rPr lang="en" sz="3600">
                <a:solidFill>
                  <a:schemeClr val="dk1"/>
                </a:solidFill>
                <a:latin typeface="Consolas"/>
                <a:ea typeface="Consolas"/>
                <a:cs typeface="Consolas"/>
                <a:sym typeface="Consolas"/>
              </a:rPr>
              <a:t> pizza ← </a:t>
            </a:r>
            <a:r>
              <a:rPr lang="en" sz="3600">
                <a:solidFill>
                  <a:schemeClr val="dk1"/>
                </a:solidFill>
                <a:highlight>
                  <a:srgbClr val="F4CCCC"/>
                </a:highlight>
                <a:latin typeface="Consolas"/>
                <a:ea typeface="Consolas"/>
                <a:cs typeface="Consolas"/>
                <a:sym typeface="Consolas"/>
              </a:rPr>
              <a:t>“yum”</a:t>
            </a:r>
            <a:endParaRPr sz="3600">
              <a:solidFill>
                <a:schemeClr val="dk1"/>
              </a:solidFill>
              <a:highlight>
                <a:srgbClr val="F4CCCC"/>
              </a:highlight>
              <a:latin typeface="Consolas"/>
              <a:ea typeface="Consolas"/>
              <a:cs typeface="Consolas"/>
              <a:sym typeface="Consolas"/>
            </a:endParaRPr>
          </a:p>
          <a:p>
            <a:pPr marL="0" lvl="0" indent="0" algn="l" rtl="0">
              <a:spcBef>
                <a:spcPts val="0"/>
              </a:spcBef>
              <a:spcAft>
                <a:spcPts val="0"/>
              </a:spcAft>
              <a:buNone/>
            </a:pPr>
            <a:r>
              <a:rPr lang="en" sz="3600">
                <a:solidFill>
                  <a:srgbClr val="CCCCCC"/>
                </a:solidFill>
                <a:latin typeface="Consolas"/>
                <a:ea typeface="Consolas"/>
                <a:cs typeface="Consolas"/>
                <a:sym typeface="Consolas"/>
              </a:rPr>
              <a:t>04</a:t>
            </a:r>
            <a:r>
              <a:rPr lang="en" sz="3600">
                <a:solidFill>
                  <a:schemeClr val="dk1"/>
                </a:solidFill>
                <a:latin typeface="Consolas"/>
                <a:ea typeface="Consolas"/>
                <a:cs typeface="Consolas"/>
                <a:sym typeface="Consolas"/>
              </a:rPr>
              <a:t> tacos ← </a:t>
            </a:r>
            <a:r>
              <a:rPr lang="en" sz="3600">
                <a:solidFill>
                  <a:schemeClr val="dk1"/>
                </a:solidFill>
                <a:highlight>
                  <a:srgbClr val="F4CCCC"/>
                </a:highlight>
                <a:latin typeface="Consolas"/>
                <a:ea typeface="Consolas"/>
                <a:cs typeface="Consolas"/>
                <a:sym typeface="Consolas"/>
              </a:rPr>
              <a:t>“the best”</a:t>
            </a:r>
            <a:endParaRPr sz="3600">
              <a:solidFill>
                <a:schemeClr val="dk1"/>
              </a:solidFill>
              <a:highlight>
                <a:srgbClr val="F4CCCC"/>
              </a:highlight>
              <a:latin typeface="Consolas"/>
              <a:ea typeface="Consolas"/>
              <a:cs typeface="Consolas"/>
              <a:sym typeface="Consolas"/>
            </a:endParaRPr>
          </a:p>
        </p:txBody>
      </p:sp>
      <p:sp>
        <p:nvSpPr>
          <p:cNvPr id="446" name="Google Shape;446;p45"/>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1 - Activity</a:t>
            </a:r>
            <a:endParaRPr>
              <a:solidFill>
                <a:srgbClr val="FFFFFF"/>
              </a:solidFill>
            </a:endParaRPr>
          </a:p>
        </p:txBody>
      </p:sp>
      <p:sp>
        <p:nvSpPr>
          <p:cNvPr id="447" name="Google Shape;447;p45"/>
          <p:cNvSpPr/>
          <p:nvPr/>
        </p:nvSpPr>
        <p:spPr>
          <a:xfrm>
            <a:off x="6845450" y="1319325"/>
            <a:ext cx="1965000" cy="2702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8" name="Google Shape;448;p45"/>
          <p:cNvGrpSpPr/>
          <p:nvPr/>
        </p:nvGrpSpPr>
        <p:grpSpPr>
          <a:xfrm>
            <a:off x="7003798" y="1463288"/>
            <a:ext cx="1643872" cy="1133549"/>
            <a:chOff x="746497" y="1374645"/>
            <a:chExt cx="3141357" cy="2166156"/>
          </a:xfrm>
        </p:grpSpPr>
        <p:grpSp>
          <p:nvGrpSpPr>
            <p:cNvPr id="449" name="Google Shape;449;p45"/>
            <p:cNvGrpSpPr/>
            <p:nvPr/>
          </p:nvGrpSpPr>
          <p:grpSpPr>
            <a:xfrm>
              <a:off x="746497" y="1374645"/>
              <a:ext cx="3141357" cy="2166156"/>
              <a:chOff x="642775" y="1378850"/>
              <a:chExt cx="2363700" cy="1637925"/>
            </a:xfrm>
          </p:grpSpPr>
          <p:sp>
            <p:nvSpPr>
              <p:cNvPr id="450" name="Google Shape;450;p45"/>
              <p:cNvSpPr/>
              <p:nvPr/>
            </p:nvSpPr>
            <p:spPr>
              <a:xfrm>
                <a:off x="642775" y="1596575"/>
                <a:ext cx="2363700" cy="1420200"/>
              </a:xfrm>
              <a:prstGeom prst="rect">
                <a:avLst/>
              </a:prstGeom>
              <a:solidFill>
                <a:srgbClr val="00BEFF">
                  <a:alpha val="6150"/>
                </a:srgbClr>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5"/>
              <p:cNvSpPr/>
              <p:nvPr/>
            </p:nvSpPr>
            <p:spPr>
              <a:xfrm>
                <a:off x="642775" y="1378850"/>
                <a:ext cx="2363700" cy="217800"/>
              </a:xfrm>
              <a:prstGeom prst="rect">
                <a:avLst/>
              </a:prstGeom>
              <a:solidFill>
                <a:srgbClr val="6D9EEB"/>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2" name="Google Shape;452;p45"/>
              <p:cNvCxnSpPr>
                <a:stCxn id="451" idx="1"/>
                <a:endCxn id="451" idx="3"/>
              </p:cNvCxnSpPr>
              <p:nvPr/>
            </p:nvCxnSpPr>
            <p:spPr>
              <a:xfrm>
                <a:off x="642775" y="1487750"/>
                <a:ext cx="2363700" cy="0"/>
              </a:xfrm>
              <a:prstGeom prst="straightConnector1">
                <a:avLst/>
              </a:prstGeom>
              <a:noFill/>
              <a:ln w="9525" cap="flat" cmpd="sng">
                <a:solidFill>
                  <a:srgbClr val="1155CC"/>
                </a:solidFill>
                <a:prstDash val="solid"/>
                <a:round/>
                <a:headEnd type="none" w="med" len="med"/>
                <a:tailEnd type="none" w="med" len="med"/>
              </a:ln>
            </p:spPr>
          </p:cxnSp>
        </p:grpSp>
        <p:sp>
          <p:nvSpPr>
            <p:cNvPr id="453" name="Google Shape;453;p45"/>
            <p:cNvSpPr txBox="1"/>
            <p:nvPr/>
          </p:nvSpPr>
          <p:spPr>
            <a:xfrm>
              <a:off x="819025" y="1726975"/>
              <a:ext cx="1845300" cy="66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Coming Soon"/>
                  <a:ea typeface="Coming Soon"/>
                  <a:cs typeface="Coming Soon"/>
                  <a:sym typeface="Coming Soon"/>
                </a:rPr>
                <a:t>pizza</a:t>
              </a:r>
              <a:endParaRPr sz="1800">
                <a:latin typeface="Coming Soon"/>
                <a:ea typeface="Coming Soon"/>
                <a:cs typeface="Coming Soon"/>
                <a:sym typeface="Coming Soon"/>
              </a:endParaRPr>
            </a:p>
          </p:txBody>
        </p:sp>
      </p:grpSp>
      <p:grpSp>
        <p:nvGrpSpPr>
          <p:cNvPr id="454" name="Google Shape;454;p45"/>
          <p:cNvGrpSpPr/>
          <p:nvPr/>
        </p:nvGrpSpPr>
        <p:grpSpPr>
          <a:xfrm>
            <a:off x="7003798" y="2752488"/>
            <a:ext cx="1643872" cy="1133549"/>
            <a:chOff x="746497" y="1374645"/>
            <a:chExt cx="3141357" cy="2166156"/>
          </a:xfrm>
        </p:grpSpPr>
        <p:grpSp>
          <p:nvGrpSpPr>
            <p:cNvPr id="455" name="Google Shape;455;p45"/>
            <p:cNvGrpSpPr/>
            <p:nvPr/>
          </p:nvGrpSpPr>
          <p:grpSpPr>
            <a:xfrm>
              <a:off x="746497" y="1374645"/>
              <a:ext cx="3141357" cy="2166156"/>
              <a:chOff x="642775" y="1378850"/>
              <a:chExt cx="2363700" cy="1637925"/>
            </a:xfrm>
          </p:grpSpPr>
          <p:sp>
            <p:nvSpPr>
              <p:cNvPr id="456" name="Google Shape;456;p45"/>
              <p:cNvSpPr/>
              <p:nvPr/>
            </p:nvSpPr>
            <p:spPr>
              <a:xfrm>
                <a:off x="642775" y="1596575"/>
                <a:ext cx="2363700" cy="1420200"/>
              </a:xfrm>
              <a:prstGeom prst="rect">
                <a:avLst/>
              </a:prstGeom>
              <a:solidFill>
                <a:srgbClr val="00BEFF">
                  <a:alpha val="6150"/>
                </a:srgbClr>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5"/>
              <p:cNvSpPr/>
              <p:nvPr/>
            </p:nvSpPr>
            <p:spPr>
              <a:xfrm>
                <a:off x="642775" y="1378850"/>
                <a:ext cx="2363700" cy="217800"/>
              </a:xfrm>
              <a:prstGeom prst="rect">
                <a:avLst/>
              </a:prstGeom>
              <a:solidFill>
                <a:srgbClr val="6D9EEB"/>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8" name="Google Shape;458;p45"/>
              <p:cNvCxnSpPr>
                <a:stCxn id="457" idx="1"/>
                <a:endCxn id="457" idx="3"/>
              </p:cNvCxnSpPr>
              <p:nvPr/>
            </p:nvCxnSpPr>
            <p:spPr>
              <a:xfrm>
                <a:off x="642775" y="1487750"/>
                <a:ext cx="2363700" cy="0"/>
              </a:xfrm>
              <a:prstGeom prst="straightConnector1">
                <a:avLst/>
              </a:prstGeom>
              <a:noFill/>
              <a:ln w="9525" cap="flat" cmpd="sng">
                <a:solidFill>
                  <a:srgbClr val="1155CC"/>
                </a:solidFill>
                <a:prstDash val="solid"/>
                <a:round/>
                <a:headEnd type="none" w="med" len="med"/>
                <a:tailEnd type="none" w="med" len="med"/>
              </a:ln>
            </p:spPr>
          </p:cxnSp>
        </p:grpSp>
        <p:sp>
          <p:nvSpPr>
            <p:cNvPr id="459" name="Google Shape;459;p45"/>
            <p:cNvSpPr txBox="1"/>
            <p:nvPr/>
          </p:nvSpPr>
          <p:spPr>
            <a:xfrm>
              <a:off x="819025" y="1726975"/>
              <a:ext cx="1845300" cy="66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Coming Soon"/>
                  <a:ea typeface="Coming Soon"/>
                  <a:cs typeface="Coming Soon"/>
                  <a:sym typeface="Coming Soon"/>
                </a:rPr>
                <a:t>tacos</a:t>
              </a:r>
              <a:endParaRPr sz="1800">
                <a:latin typeface="Coming Soon"/>
                <a:ea typeface="Coming Soon"/>
                <a:cs typeface="Coming Soon"/>
                <a:sym typeface="Coming Soon"/>
              </a:endParaRPr>
            </a:p>
          </p:txBody>
        </p:sp>
      </p:grpSp>
      <p:sp>
        <p:nvSpPr>
          <p:cNvPr id="460" name="Google Shape;460;p45"/>
          <p:cNvSpPr/>
          <p:nvPr/>
        </p:nvSpPr>
        <p:spPr>
          <a:xfrm>
            <a:off x="7771028" y="1692053"/>
            <a:ext cx="790200" cy="7902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800">
                <a:latin typeface="Coming Soon"/>
                <a:ea typeface="Coming Soon"/>
                <a:cs typeface="Coming Soon"/>
                <a:sym typeface="Coming Soon"/>
              </a:rPr>
              <a:t>“yum”</a:t>
            </a:r>
            <a:endParaRPr sz="1800">
              <a:latin typeface="Coming Soon"/>
              <a:ea typeface="Coming Soon"/>
              <a:cs typeface="Coming Soon"/>
              <a:sym typeface="Coming Soon"/>
            </a:endParaRPr>
          </a:p>
        </p:txBody>
      </p:sp>
      <p:sp>
        <p:nvSpPr>
          <p:cNvPr id="461" name="Google Shape;461;p45"/>
          <p:cNvSpPr/>
          <p:nvPr/>
        </p:nvSpPr>
        <p:spPr>
          <a:xfrm>
            <a:off x="7735153" y="3011728"/>
            <a:ext cx="790200" cy="7902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800">
                <a:latin typeface="Coming Soon"/>
                <a:ea typeface="Coming Soon"/>
                <a:cs typeface="Coming Soon"/>
                <a:sym typeface="Coming Soon"/>
              </a:rPr>
              <a:t>“the best”</a:t>
            </a:r>
            <a:endParaRPr sz="1800">
              <a:latin typeface="Coming Soon"/>
              <a:ea typeface="Coming Soon"/>
              <a:cs typeface="Coming Soon"/>
              <a:sym typeface="Coming Soon"/>
            </a:endParaRPr>
          </a:p>
        </p:txBody>
      </p:sp>
      <p:grpSp>
        <p:nvGrpSpPr>
          <p:cNvPr id="462" name="Google Shape;462;p45"/>
          <p:cNvGrpSpPr/>
          <p:nvPr/>
        </p:nvGrpSpPr>
        <p:grpSpPr>
          <a:xfrm>
            <a:off x="89100" y="4739882"/>
            <a:ext cx="324008" cy="322851"/>
            <a:chOff x="0" y="3867912"/>
            <a:chExt cx="1280160" cy="1275588"/>
          </a:xfrm>
        </p:grpSpPr>
        <p:sp>
          <p:nvSpPr>
            <p:cNvPr id="463" name="Google Shape;463;p45"/>
            <p:cNvSpPr/>
            <p:nvPr/>
          </p:nvSpPr>
          <p:spPr>
            <a:xfrm>
              <a:off x="0" y="4229100"/>
              <a:ext cx="914400" cy="914400"/>
            </a:xfrm>
            <a:prstGeom prst="ellipse">
              <a:avLst/>
            </a:prstGeom>
            <a:solidFill>
              <a:srgbClr val="FFFFFF"/>
            </a:solidFill>
            <a:ln w="19050"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5"/>
            <p:cNvSpPr/>
            <p:nvPr/>
          </p:nvSpPr>
          <p:spPr>
            <a:xfrm>
              <a:off x="182880" y="4050792"/>
              <a:ext cx="914400" cy="914400"/>
            </a:xfrm>
            <a:prstGeom prst="ellipse">
              <a:avLst/>
            </a:prstGeom>
            <a:solidFill>
              <a:srgbClr val="FFFFFF"/>
            </a:solidFill>
            <a:ln w="19050"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5"/>
            <p:cNvSpPr/>
            <p:nvPr/>
          </p:nvSpPr>
          <p:spPr>
            <a:xfrm>
              <a:off x="365760" y="3867912"/>
              <a:ext cx="914400" cy="914400"/>
            </a:xfrm>
            <a:prstGeom prst="ellipse">
              <a:avLst/>
            </a:prstGeom>
            <a:solidFill>
              <a:srgbClr val="FFFFFF"/>
            </a:solidFill>
            <a:ln w="19050"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48"/>
                                        </p:tgtEl>
                                        <p:attrNameLst>
                                          <p:attrName>style.visibility</p:attrName>
                                        </p:attrNameLst>
                                      </p:cBhvr>
                                      <p:to>
                                        <p:strVal val="visible"/>
                                      </p:to>
                                    </p:set>
                                    <p:animEffect transition="in" filter="fade">
                                      <p:cBhvr>
                                        <p:cTn id="9" dur="1000"/>
                                        <p:tgtEl>
                                          <p:spTgt spid="448"/>
                                        </p:tgtEl>
                                      </p:cBhvr>
                                    </p:animEffect>
                                  </p:childTnLst>
                                </p:cTn>
                              </p:par>
                              <p:par>
                                <p:cTn id="10" presetID="10" presetClass="entr" presetSubtype="0" fill="hold" nodeType="withEffect">
                                  <p:stCondLst>
                                    <p:cond delay="0"/>
                                  </p:stCondLst>
                                  <p:childTnLst>
                                    <p:set>
                                      <p:cBhvr>
                                        <p:cTn id="11" dur="1" fill="hold">
                                          <p:stCondLst>
                                            <p:cond delay="0"/>
                                          </p:stCondLst>
                                        </p:cTn>
                                        <p:tgtEl>
                                          <p:spTgt spid="454"/>
                                        </p:tgtEl>
                                        <p:attrNameLst>
                                          <p:attrName>style.visibility</p:attrName>
                                        </p:attrNameLst>
                                      </p:cBhvr>
                                      <p:to>
                                        <p:strVal val="visible"/>
                                      </p:to>
                                    </p:set>
                                    <p:animEffect transition="in" filter="fade">
                                      <p:cBhvr>
                                        <p:cTn id="12" dur="1000"/>
                                        <p:tgtEl>
                                          <p:spTgt spid="454"/>
                                        </p:tgtEl>
                                      </p:cBhvr>
                                    </p:animEffect>
                                  </p:childTnLst>
                                </p:cTn>
                              </p:par>
                              <p:par>
                                <p:cTn id="13" presetID="10" presetClass="entr" presetSubtype="0" fill="hold" nodeType="withEffect">
                                  <p:stCondLst>
                                    <p:cond delay="0"/>
                                  </p:stCondLst>
                                  <p:childTnLst>
                                    <p:set>
                                      <p:cBhvr>
                                        <p:cTn id="14" dur="1" fill="hold">
                                          <p:stCondLst>
                                            <p:cond delay="0"/>
                                          </p:stCondLst>
                                        </p:cTn>
                                        <p:tgtEl>
                                          <p:spTgt spid="460"/>
                                        </p:tgtEl>
                                        <p:attrNameLst>
                                          <p:attrName>style.visibility</p:attrName>
                                        </p:attrNameLst>
                                      </p:cBhvr>
                                      <p:to>
                                        <p:strVal val="visible"/>
                                      </p:to>
                                    </p:set>
                                    <p:animEffect transition="in" filter="fade">
                                      <p:cBhvr>
                                        <p:cTn id="15" dur="1000"/>
                                        <p:tgtEl>
                                          <p:spTgt spid="460"/>
                                        </p:tgtEl>
                                      </p:cBhvr>
                                    </p:animEffect>
                                  </p:childTnLst>
                                </p:cTn>
                              </p:par>
                              <p:par>
                                <p:cTn id="16" presetID="10" presetClass="entr" presetSubtype="0" fill="hold" nodeType="withEffect">
                                  <p:stCondLst>
                                    <p:cond delay="0"/>
                                  </p:stCondLst>
                                  <p:childTnLst>
                                    <p:set>
                                      <p:cBhvr>
                                        <p:cTn id="17" dur="1" fill="hold">
                                          <p:stCondLst>
                                            <p:cond delay="0"/>
                                          </p:stCondLst>
                                        </p:cTn>
                                        <p:tgtEl>
                                          <p:spTgt spid="461"/>
                                        </p:tgtEl>
                                        <p:attrNameLst>
                                          <p:attrName>style.visibility</p:attrName>
                                        </p:attrNameLst>
                                      </p:cBhvr>
                                      <p:to>
                                        <p:strVal val="visible"/>
                                      </p:to>
                                    </p:set>
                                    <p:animEffect transition="in" filter="fade">
                                      <p:cBhvr>
                                        <p:cTn id="18" dur="1000"/>
                                        <p:tgtEl>
                                          <p:spTgt spid="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9"/>
        <p:cNvGrpSpPr/>
        <p:nvPr/>
      </p:nvGrpSpPr>
      <p:grpSpPr>
        <a:xfrm>
          <a:off x="0" y="0"/>
          <a:ext cx="0" cy="0"/>
          <a:chOff x="0" y="0"/>
          <a:chExt cx="0" cy="0"/>
        </a:xfrm>
      </p:grpSpPr>
      <p:sp>
        <p:nvSpPr>
          <p:cNvPr id="470" name="Google Shape;470;p46"/>
          <p:cNvSpPr txBox="1"/>
          <p:nvPr/>
        </p:nvSpPr>
        <p:spPr>
          <a:xfrm>
            <a:off x="131675" y="352550"/>
            <a:ext cx="6721200" cy="239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chemeClr val="dk1"/>
                </a:solidFill>
                <a:latin typeface="Proxima Nova"/>
                <a:ea typeface="Proxima Nova"/>
                <a:cs typeface="Proxima Nova"/>
                <a:sym typeface="Proxima Nova"/>
              </a:rPr>
              <a:t>Assign a Variable with Expression</a:t>
            </a:r>
            <a:endParaRPr sz="30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sz="1800">
                <a:solidFill>
                  <a:schemeClr val="dk1"/>
                </a:solidFill>
                <a:latin typeface="Proxima Nova"/>
                <a:ea typeface="Proxima Nova"/>
                <a:cs typeface="Proxima Nova"/>
                <a:sym typeface="Proxima Nova"/>
              </a:rPr>
              <a:t>Evaluate the expression first to get one value.</a:t>
            </a:r>
            <a:endParaRPr sz="18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sz="1800">
                <a:solidFill>
                  <a:schemeClr val="dk1"/>
                </a:solidFill>
                <a:latin typeface="Proxima Nova"/>
                <a:ea typeface="Proxima Nova"/>
                <a:cs typeface="Proxima Nova"/>
                <a:sym typeface="Proxima Nova"/>
              </a:rPr>
              <a:t>Assign the value as normal</a:t>
            </a:r>
            <a:endParaRPr sz="18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000">
              <a:solidFill>
                <a:schemeClr val="dk1"/>
              </a:solidFill>
              <a:latin typeface="Proxima Nova"/>
              <a:ea typeface="Proxima Nova"/>
              <a:cs typeface="Proxima Nova"/>
              <a:sym typeface="Proxima Nova"/>
            </a:endParaRPr>
          </a:p>
        </p:txBody>
      </p:sp>
      <p:sp>
        <p:nvSpPr>
          <p:cNvPr id="471" name="Google Shape;471;p46"/>
          <p:cNvSpPr txBox="1"/>
          <p:nvPr/>
        </p:nvSpPr>
        <p:spPr>
          <a:xfrm>
            <a:off x="1593500" y="1312250"/>
            <a:ext cx="4448100" cy="83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B7B7B7"/>
                </a:solidFill>
                <a:latin typeface="Consolas"/>
                <a:ea typeface="Consolas"/>
                <a:cs typeface="Consolas"/>
                <a:sym typeface="Consolas"/>
              </a:rPr>
              <a:t>00</a:t>
            </a:r>
            <a:r>
              <a:rPr lang="en" sz="3600">
                <a:solidFill>
                  <a:schemeClr val="dk1"/>
                </a:solidFill>
                <a:latin typeface="Consolas"/>
                <a:ea typeface="Consolas"/>
                <a:cs typeface="Consolas"/>
                <a:sym typeface="Consolas"/>
              </a:rPr>
              <a:t> var pow</a:t>
            </a:r>
            <a:endParaRPr sz="3600">
              <a:solidFill>
                <a:schemeClr val="dk1"/>
              </a:solidFill>
              <a:latin typeface="Consolas"/>
              <a:ea typeface="Consolas"/>
              <a:cs typeface="Consolas"/>
              <a:sym typeface="Consolas"/>
            </a:endParaRPr>
          </a:p>
          <a:p>
            <a:pPr marL="0" lvl="0" indent="0" algn="l" rtl="0">
              <a:spcBef>
                <a:spcPts val="0"/>
              </a:spcBef>
              <a:spcAft>
                <a:spcPts val="0"/>
              </a:spcAft>
              <a:buNone/>
            </a:pPr>
            <a:endParaRPr sz="3600">
              <a:solidFill>
                <a:schemeClr val="dk1"/>
              </a:solidFill>
              <a:latin typeface="Consolas"/>
              <a:ea typeface="Consolas"/>
              <a:cs typeface="Consolas"/>
              <a:sym typeface="Consolas"/>
            </a:endParaRPr>
          </a:p>
          <a:p>
            <a:pPr marL="0" lvl="0" indent="0" algn="l" rtl="0">
              <a:spcBef>
                <a:spcPts val="0"/>
              </a:spcBef>
              <a:spcAft>
                <a:spcPts val="0"/>
              </a:spcAft>
              <a:buNone/>
            </a:pPr>
            <a:r>
              <a:rPr lang="en" sz="3600">
                <a:solidFill>
                  <a:srgbClr val="CCCCCC"/>
                </a:solidFill>
                <a:latin typeface="Consolas"/>
                <a:ea typeface="Consolas"/>
                <a:cs typeface="Consolas"/>
                <a:sym typeface="Consolas"/>
              </a:rPr>
              <a:t>01</a:t>
            </a:r>
            <a:r>
              <a:rPr lang="en" sz="3600">
                <a:solidFill>
                  <a:schemeClr val="dk1"/>
                </a:solidFill>
                <a:latin typeface="Consolas"/>
                <a:ea typeface="Consolas"/>
                <a:cs typeface="Consolas"/>
                <a:sym typeface="Consolas"/>
              </a:rPr>
              <a:t> pow ← </a:t>
            </a:r>
            <a:r>
              <a:rPr lang="en" sz="3600">
                <a:solidFill>
                  <a:schemeClr val="dk1"/>
                </a:solidFill>
                <a:highlight>
                  <a:srgbClr val="FFF2CC"/>
                </a:highlight>
                <a:latin typeface="Consolas"/>
                <a:ea typeface="Consolas"/>
                <a:cs typeface="Consolas"/>
                <a:sym typeface="Consolas"/>
              </a:rPr>
              <a:t>1</a:t>
            </a:r>
            <a:r>
              <a:rPr lang="en" sz="3600">
                <a:solidFill>
                  <a:schemeClr val="dk1"/>
                </a:solidFill>
                <a:latin typeface="Consolas"/>
                <a:ea typeface="Consolas"/>
                <a:cs typeface="Consolas"/>
                <a:sym typeface="Consolas"/>
              </a:rPr>
              <a:t> + </a:t>
            </a:r>
            <a:r>
              <a:rPr lang="en" sz="3600">
                <a:solidFill>
                  <a:schemeClr val="dk1"/>
                </a:solidFill>
                <a:highlight>
                  <a:srgbClr val="FFF2CC"/>
                </a:highlight>
                <a:latin typeface="Consolas"/>
                <a:ea typeface="Consolas"/>
                <a:cs typeface="Consolas"/>
                <a:sym typeface="Consolas"/>
              </a:rPr>
              <a:t>2</a:t>
            </a:r>
            <a:endParaRPr sz="3600">
              <a:solidFill>
                <a:schemeClr val="dk1"/>
              </a:solidFill>
              <a:highlight>
                <a:srgbClr val="FFF2CC"/>
              </a:highlight>
              <a:latin typeface="Consolas"/>
              <a:ea typeface="Consolas"/>
              <a:cs typeface="Consolas"/>
              <a:sym typeface="Consolas"/>
            </a:endParaRPr>
          </a:p>
          <a:p>
            <a:pPr marL="0" lvl="0" indent="0" algn="l" rtl="0">
              <a:spcBef>
                <a:spcPts val="0"/>
              </a:spcBef>
              <a:spcAft>
                <a:spcPts val="0"/>
              </a:spcAft>
              <a:buNone/>
            </a:pPr>
            <a:endParaRPr sz="3600">
              <a:solidFill>
                <a:schemeClr val="dk1"/>
              </a:solidFill>
              <a:latin typeface="Consolas"/>
              <a:ea typeface="Consolas"/>
              <a:cs typeface="Consolas"/>
              <a:sym typeface="Consolas"/>
            </a:endParaRPr>
          </a:p>
          <a:p>
            <a:pPr marL="0" lvl="0" indent="0" algn="l" rtl="0">
              <a:spcBef>
                <a:spcPts val="0"/>
              </a:spcBef>
              <a:spcAft>
                <a:spcPts val="0"/>
              </a:spcAft>
              <a:buNone/>
            </a:pPr>
            <a:r>
              <a:rPr lang="en" sz="3600">
                <a:solidFill>
                  <a:srgbClr val="CCCCCC"/>
                </a:solidFill>
                <a:latin typeface="Consolas"/>
                <a:ea typeface="Consolas"/>
                <a:cs typeface="Consolas"/>
                <a:sym typeface="Consolas"/>
              </a:rPr>
              <a:t>02</a:t>
            </a:r>
            <a:r>
              <a:rPr lang="en" sz="3600">
                <a:solidFill>
                  <a:schemeClr val="dk1"/>
                </a:solidFill>
                <a:latin typeface="Consolas"/>
                <a:ea typeface="Consolas"/>
                <a:cs typeface="Consolas"/>
                <a:sym typeface="Consolas"/>
              </a:rPr>
              <a:t> pow ← </a:t>
            </a:r>
            <a:r>
              <a:rPr lang="en" sz="3600">
                <a:solidFill>
                  <a:schemeClr val="dk1"/>
                </a:solidFill>
                <a:highlight>
                  <a:srgbClr val="FFF2CC"/>
                </a:highlight>
                <a:latin typeface="Consolas"/>
                <a:ea typeface="Consolas"/>
                <a:cs typeface="Consolas"/>
                <a:sym typeface="Consolas"/>
              </a:rPr>
              <a:t>3</a:t>
            </a:r>
            <a:r>
              <a:rPr lang="en" sz="3600">
                <a:solidFill>
                  <a:schemeClr val="dk1"/>
                </a:solidFill>
                <a:latin typeface="Consolas"/>
                <a:ea typeface="Consolas"/>
                <a:cs typeface="Consolas"/>
                <a:sym typeface="Consolas"/>
              </a:rPr>
              <a:t> + </a:t>
            </a:r>
            <a:r>
              <a:rPr lang="en" sz="3600">
                <a:solidFill>
                  <a:schemeClr val="dk1"/>
                </a:solidFill>
                <a:highlight>
                  <a:srgbClr val="FFF2CC"/>
                </a:highlight>
                <a:latin typeface="Consolas"/>
                <a:ea typeface="Consolas"/>
                <a:cs typeface="Consolas"/>
                <a:sym typeface="Consolas"/>
              </a:rPr>
              <a:t>4</a:t>
            </a:r>
            <a:br>
              <a:rPr lang="en" sz="3600">
                <a:solidFill>
                  <a:schemeClr val="dk1"/>
                </a:solidFill>
                <a:latin typeface="Consolas"/>
                <a:ea typeface="Consolas"/>
                <a:cs typeface="Consolas"/>
                <a:sym typeface="Consolas"/>
              </a:rPr>
            </a:br>
            <a:endParaRPr sz="3600">
              <a:solidFill>
                <a:schemeClr val="dk1"/>
              </a:solidFill>
              <a:latin typeface="Consolas"/>
              <a:ea typeface="Consolas"/>
              <a:cs typeface="Consolas"/>
              <a:sym typeface="Consolas"/>
            </a:endParaRPr>
          </a:p>
          <a:p>
            <a:pPr marL="0" lvl="0" indent="0" algn="l" rtl="0">
              <a:spcBef>
                <a:spcPts val="0"/>
              </a:spcBef>
              <a:spcAft>
                <a:spcPts val="0"/>
              </a:spcAft>
              <a:buNone/>
            </a:pPr>
            <a:endParaRPr>
              <a:latin typeface="Consolas"/>
              <a:ea typeface="Consolas"/>
              <a:cs typeface="Consolas"/>
              <a:sym typeface="Consolas"/>
            </a:endParaRPr>
          </a:p>
        </p:txBody>
      </p:sp>
      <p:grpSp>
        <p:nvGrpSpPr>
          <p:cNvPr id="472" name="Google Shape;472;p46"/>
          <p:cNvGrpSpPr/>
          <p:nvPr/>
        </p:nvGrpSpPr>
        <p:grpSpPr>
          <a:xfrm>
            <a:off x="6273323" y="921063"/>
            <a:ext cx="1643872" cy="1133549"/>
            <a:chOff x="746497" y="1374645"/>
            <a:chExt cx="3141357" cy="2166156"/>
          </a:xfrm>
        </p:grpSpPr>
        <p:grpSp>
          <p:nvGrpSpPr>
            <p:cNvPr id="473" name="Google Shape;473;p46"/>
            <p:cNvGrpSpPr/>
            <p:nvPr/>
          </p:nvGrpSpPr>
          <p:grpSpPr>
            <a:xfrm>
              <a:off x="746497" y="1374645"/>
              <a:ext cx="3141357" cy="2166156"/>
              <a:chOff x="642775" y="1378850"/>
              <a:chExt cx="2363700" cy="1637925"/>
            </a:xfrm>
          </p:grpSpPr>
          <p:sp>
            <p:nvSpPr>
              <p:cNvPr id="474" name="Google Shape;474;p46"/>
              <p:cNvSpPr/>
              <p:nvPr/>
            </p:nvSpPr>
            <p:spPr>
              <a:xfrm>
                <a:off x="642775" y="1596575"/>
                <a:ext cx="2363700" cy="1420200"/>
              </a:xfrm>
              <a:prstGeom prst="rect">
                <a:avLst/>
              </a:prstGeom>
              <a:solidFill>
                <a:srgbClr val="00BEFF">
                  <a:alpha val="6150"/>
                </a:srgbClr>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6"/>
              <p:cNvSpPr/>
              <p:nvPr/>
            </p:nvSpPr>
            <p:spPr>
              <a:xfrm>
                <a:off x="642775" y="1378850"/>
                <a:ext cx="2363700" cy="217800"/>
              </a:xfrm>
              <a:prstGeom prst="rect">
                <a:avLst/>
              </a:prstGeom>
              <a:solidFill>
                <a:srgbClr val="6D9EEB"/>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6" name="Google Shape;476;p46"/>
              <p:cNvCxnSpPr>
                <a:stCxn id="475" idx="1"/>
                <a:endCxn id="475" idx="3"/>
              </p:cNvCxnSpPr>
              <p:nvPr/>
            </p:nvCxnSpPr>
            <p:spPr>
              <a:xfrm>
                <a:off x="642775" y="1487750"/>
                <a:ext cx="2363700" cy="0"/>
              </a:xfrm>
              <a:prstGeom prst="straightConnector1">
                <a:avLst/>
              </a:prstGeom>
              <a:noFill/>
              <a:ln w="9525" cap="flat" cmpd="sng">
                <a:solidFill>
                  <a:srgbClr val="1155CC"/>
                </a:solidFill>
                <a:prstDash val="solid"/>
                <a:round/>
                <a:headEnd type="none" w="med" len="med"/>
                <a:tailEnd type="none" w="med" len="med"/>
              </a:ln>
            </p:spPr>
          </p:cxnSp>
        </p:grpSp>
        <p:sp>
          <p:nvSpPr>
            <p:cNvPr id="477" name="Google Shape;477;p46"/>
            <p:cNvSpPr txBox="1"/>
            <p:nvPr/>
          </p:nvSpPr>
          <p:spPr>
            <a:xfrm>
              <a:off x="819025" y="1726975"/>
              <a:ext cx="1845300" cy="66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Coming Soon"/>
                  <a:ea typeface="Coming Soon"/>
                  <a:cs typeface="Coming Soon"/>
                  <a:sym typeface="Coming Soon"/>
                </a:rPr>
                <a:t>pow</a:t>
              </a:r>
              <a:endParaRPr sz="3000">
                <a:latin typeface="Coming Soon"/>
                <a:ea typeface="Coming Soon"/>
                <a:cs typeface="Coming Soon"/>
                <a:sym typeface="Coming Soon"/>
              </a:endParaRPr>
            </a:p>
          </p:txBody>
        </p:sp>
      </p:grpSp>
      <p:grpSp>
        <p:nvGrpSpPr>
          <p:cNvPr id="478" name="Google Shape;478;p46"/>
          <p:cNvGrpSpPr/>
          <p:nvPr/>
        </p:nvGrpSpPr>
        <p:grpSpPr>
          <a:xfrm>
            <a:off x="6273323" y="2210263"/>
            <a:ext cx="1643872" cy="1133549"/>
            <a:chOff x="746497" y="1374645"/>
            <a:chExt cx="3141357" cy="2166156"/>
          </a:xfrm>
        </p:grpSpPr>
        <p:grpSp>
          <p:nvGrpSpPr>
            <p:cNvPr id="479" name="Google Shape;479;p46"/>
            <p:cNvGrpSpPr/>
            <p:nvPr/>
          </p:nvGrpSpPr>
          <p:grpSpPr>
            <a:xfrm>
              <a:off x="746497" y="1374645"/>
              <a:ext cx="3141357" cy="2166156"/>
              <a:chOff x="642775" y="1378850"/>
              <a:chExt cx="2363700" cy="1637925"/>
            </a:xfrm>
          </p:grpSpPr>
          <p:sp>
            <p:nvSpPr>
              <p:cNvPr id="480" name="Google Shape;480;p46"/>
              <p:cNvSpPr/>
              <p:nvPr/>
            </p:nvSpPr>
            <p:spPr>
              <a:xfrm>
                <a:off x="642775" y="1596575"/>
                <a:ext cx="2363700" cy="1420200"/>
              </a:xfrm>
              <a:prstGeom prst="rect">
                <a:avLst/>
              </a:prstGeom>
              <a:solidFill>
                <a:srgbClr val="00BEFF">
                  <a:alpha val="6150"/>
                </a:srgbClr>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6"/>
              <p:cNvSpPr/>
              <p:nvPr/>
            </p:nvSpPr>
            <p:spPr>
              <a:xfrm>
                <a:off x="642775" y="1378850"/>
                <a:ext cx="2363700" cy="217800"/>
              </a:xfrm>
              <a:prstGeom prst="rect">
                <a:avLst/>
              </a:prstGeom>
              <a:solidFill>
                <a:srgbClr val="6D9EEB"/>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2" name="Google Shape;482;p46"/>
              <p:cNvCxnSpPr>
                <a:stCxn id="481" idx="1"/>
                <a:endCxn id="481" idx="3"/>
              </p:cNvCxnSpPr>
              <p:nvPr/>
            </p:nvCxnSpPr>
            <p:spPr>
              <a:xfrm>
                <a:off x="642775" y="1487750"/>
                <a:ext cx="2363700" cy="0"/>
              </a:xfrm>
              <a:prstGeom prst="straightConnector1">
                <a:avLst/>
              </a:prstGeom>
              <a:noFill/>
              <a:ln w="9525" cap="flat" cmpd="sng">
                <a:solidFill>
                  <a:srgbClr val="1155CC"/>
                </a:solidFill>
                <a:prstDash val="solid"/>
                <a:round/>
                <a:headEnd type="none" w="med" len="med"/>
                <a:tailEnd type="none" w="med" len="med"/>
              </a:ln>
            </p:spPr>
          </p:cxnSp>
        </p:grpSp>
        <p:sp>
          <p:nvSpPr>
            <p:cNvPr id="483" name="Google Shape;483;p46"/>
            <p:cNvSpPr txBox="1"/>
            <p:nvPr/>
          </p:nvSpPr>
          <p:spPr>
            <a:xfrm>
              <a:off x="819025" y="1726975"/>
              <a:ext cx="1845300" cy="66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Coming Soon"/>
                  <a:ea typeface="Coming Soon"/>
                  <a:cs typeface="Coming Soon"/>
                  <a:sym typeface="Coming Soon"/>
                </a:rPr>
                <a:t>pow</a:t>
              </a:r>
              <a:endParaRPr sz="3000">
                <a:latin typeface="Coming Soon"/>
                <a:ea typeface="Coming Soon"/>
                <a:cs typeface="Coming Soon"/>
                <a:sym typeface="Coming Soon"/>
              </a:endParaRPr>
            </a:p>
          </p:txBody>
        </p:sp>
      </p:grpSp>
      <p:grpSp>
        <p:nvGrpSpPr>
          <p:cNvPr id="484" name="Google Shape;484;p46"/>
          <p:cNvGrpSpPr/>
          <p:nvPr/>
        </p:nvGrpSpPr>
        <p:grpSpPr>
          <a:xfrm>
            <a:off x="6273323" y="3499463"/>
            <a:ext cx="1643872" cy="1133549"/>
            <a:chOff x="746497" y="1374645"/>
            <a:chExt cx="3141357" cy="2166156"/>
          </a:xfrm>
        </p:grpSpPr>
        <p:grpSp>
          <p:nvGrpSpPr>
            <p:cNvPr id="485" name="Google Shape;485;p46"/>
            <p:cNvGrpSpPr/>
            <p:nvPr/>
          </p:nvGrpSpPr>
          <p:grpSpPr>
            <a:xfrm>
              <a:off x="746497" y="1374645"/>
              <a:ext cx="3141357" cy="2166156"/>
              <a:chOff x="642775" y="1378850"/>
              <a:chExt cx="2363700" cy="1637925"/>
            </a:xfrm>
          </p:grpSpPr>
          <p:sp>
            <p:nvSpPr>
              <p:cNvPr id="486" name="Google Shape;486;p46"/>
              <p:cNvSpPr/>
              <p:nvPr/>
            </p:nvSpPr>
            <p:spPr>
              <a:xfrm>
                <a:off x="642775" y="1596575"/>
                <a:ext cx="2363700" cy="1420200"/>
              </a:xfrm>
              <a:prstGeom prst="rect">
                <a:avLst/>
              </a:prstGeom>
              <a:solidFill>
                <a:srgbClr val="00BEFF">
                  <a:alpha val="6150"/>
                </a:srgbClr>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6"/>
              <p:cNvSpPr/>
              <p:nvPr/>
            </p:nvSpPr>
            <p:spPr>
              <a:xfrm>
                <a:off x="642775" y="1378850"/>
                <a:ext cx="2363700" cy="217800"/>
              </a:xfrm>
              <a:prstGeom prst="rect">
                <a:avLst/>
              </a:prstGeom>
              <a:solidFill>
                <a:srgbClr val="6D9EEB"/>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8" name="Google Shape;488;p46"/>
              <p:cNvCxnSpPr>
                <a:stCxn id="487" idx="1"/>
                <a:endCxn id="487" idx="3"/>
              </p:cNvCxnSpPr>
              <p:nvPr/>
            </p:nvCxnSpPr>
            <p:spPr>
              <a:xfrm>
                <a:off x="642775" y="1487750"/>
                <a:ext cx="2363700" cy="0"/>
              </a:xfrm>
              <a:prstGeom prst="straightConnector1">
                <a:avLst/>
              </a:prstGeom>
              <a:noFill/>
              <a:ln w="9525" cap="flat" cmpd="sng">
                <a:solidFill>
                  <a:srgbClr val="1155CC"/>
                </a:solidFill>
                <a:prstDash val="solid"/>
                <a:round/>
                <a:headEnd type="none" w="med" len="med"/>
                <a:tailEnd type="none" w="med" len="med"/>
              </a:ln>
            </p:spPr>
          </p:cxnSp>
        </p:grpSp>
        <p:sp>
          <p:nvSpPr>
            <p:cNvPr id="489" name="Google Shape;489;p46"/>
            <p:cNvSpPr txBox="1"/>
            <p:nvPr/>
          </p:nvSpPr>
          <p:spPr>
            <a:xfrm>
              <a:off x="819025" y="1726975"/>
              <a:ext cx="1845300" cy="66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Coming Soon"/>
                  <a:ea typeface="Coming Soon"/>
                  <a:cs typeface="Coming Soon"/>
                  <a:sym typeface="Coming Soon"/>
                </a:rPr>
                <a:t>pow</a:t>
              </a:r>
              <a:endParaRPr sz="3000">
                <a:latin typeface="Coming Soon"/>
                <a:ea typeface="Coming Soon"/>
                <a:cs typeface="Coming Soon"/>
                <a:sym typeface="Coming Soon"/>
              </a:endParaRPr>
            </a:p>
          </p:txBody>
        </p:sp>
      </p:grpSp>
      <p:sp>
        <p:nvSpPr>
          <p:cNvPr id="490" name="Google Shape;490;p46"/>
          <p:cNvSpPr/>
          <p:nvPr/>
        </p:nvSpPr>
        <p:spPr>
          <a:xfrm>
            <a:off x="7279100" y="2746050"/>
            <a:ext cx="524700" cy="5247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3</a:t>
            </a:r>
            <a:endParaRPr sz="2400">
              <a:latin typeface="Coming Soon"/>
              <a:ea typeface="Coming Soon"/>
              <a:cs typeface="Coming Soon"/>
              <a:sym typeface="Coming Soon"/>
            </a:endParaRPr>
          </a:p>
        </p:txBody>
      </p:sp>
      <p:sp>
        <p:nvSpPr>
          <p:cNvPr id="491" name="Google Shape;491;p46"/>
          <p:cNvSpPr/>
          <p:nvPr/>
        </p:nvSpPr>
        <p:spPr>
          <a:xfrm>
            <a:off x="7227425" y="3962200"/>
            <a:ext cx="524700" cy="5247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7</a:t>
            </a:r>
            <a:endParaRPr sz="2400">
              <a:latin typeface="Coming Soon"/>
              <a:ea typeface="Coming Soon"/>
              <a:cs typeface="Coming Soon"/>
              <a:sym typeface="Coming Soon"/>
            </a:endParaRPr>
          </a:p>
        </p:txBody>
      </p:sp>
      <p:sp>
        <p:nvSpPr>
          <p:cNvPr id="492" name="Google Shape;492;p46"/>
          <p:cNvSpPr/>
          <p:nvPr/>
        </p:nvSpPr>
        <p:spPr>
          <a:xfrm rot="-2333712">
            <a:off x="8248505" y="3650086"/>
            <a:ext cx="524608" cy="524608"/>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3</a:t>
            </a:r>
            <a:endParaRPr sz="2400">
              <a:latin typeface="Coming Soon"/>
              <a:ea typeface="Coming Soon"/>
              <a:cs typeface="Coming Soon"/>
              <a:sym typeface="Coming Soon"/>
            </a:endParaRPr>
          </a:p>
        </p:txBody>
      </p:sp>
      <p:pic>
        <p:nvPicPr>
          <p:cNvPr id="493" name="Google Shape;493;p46"/>
          <p:cNvPicPr preferRelativeResize="0"/>
          <p:nvPr/>
        </p:nvPicPr>
        <p:blipFill>
          <a:blip r:embed="rId4">
            <a:alphaModFix/>
          </a:blip>
          <a:stretch>
            <a:fillRect/>
          </a:stretch>
        </p:blipFill>
        <p:spPr>
          <a:xfrm>
            <a:off x="7980714" y="3572825"/>
            <a:ext cx="1060175" cy="1060175"/>
          </a:xfrm>
          <a:prstGeom prst="rect">
            <a:avLst/>
          </a:prstGeom>
          <a:noFill/>
          <a:ln>
            <a:noFill/>
          </a:ln>
        </p:spPr>
      </p:pic>
      <p:cxnSp>
        <p:nvCxnSpPr>
          <p:cNvPr id="494" name="Google Shape;494;p46"/>
          <p:cNvCxnSpPr/>
          <p:nvPr/>
        </p:nvCxnSpPr>
        <p:spPr>
          <a:xfrm rot="10800000" flipH="1">
            <a:off x="4198775" y="3022775"/>
            <a:ext cx="414600" cy="197100"/>
          </a:xfrm>
          <a:prstGeom prst="straightConnector1">
            <a:avLst/>
          </a:prstGeom>
          <a:noFill/>
          <a:ln w="9525" cap="flat" cmpd="sng">
            <a:solidFill>
              <a:schemeClr val="dk2"/>
            </a:solidFill>
            <a:prstDash val="solid"/>
            <a:round/>
            <a:headEnd type="none" w="med" len="med"/>
            <a:tailEnd type="triangle" w="med" len="med"/>
          </a:ln>
        </p:spPr>
      </p:cxnSp>
      <p:sp>
        <p:nvSpPr>
          <p:cNvPr id="495" name="Google Shape;495;p46"/>
          <p:cNvSpPr txBox="1"/>
          <p:nvPr/>
        </p:nvSpPr>
        <p:spPr>
          <a:xfrm>
            <a:off x="3255400" y="3152400"/>
            <a:ext cx="2291100" cy="73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Evaluate expression first</a:t>
            </a:r>
            <a:endParaRPr/>
          </a:p>
        </p:txBody>
      </p:sp>
      <p:sp>
        <p:nvSpPr>
          <p:cNvPr id="496" name="Google Shape;496;p46"/>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1 - Activity</a:t>
            </a:r>
            <a:endParaRPr>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
        <p:cNvGrpSpPr/>
        <p:nvPr/>
      </p:nvGrpSpPr>
      <p:grpSpPr>
        <a:xfrm>
          <a:off x="0" y="0"/>
          <a:ext cx="0" cy="0"/>
          <a:chOff x="0" y="0"/>
          <a:chExt cx="0" cy="0"/>
        </a:xfrm>
      </p:grpSpPr>
      <p:sp>
        <p:nvSpPr>
          <p:cNvPr id="118" name="Google Shape;118;p29"/>
          <p:cNvSpPr txBox="1"/>
          <p:nvPr/>
        </p:nvSpPr>
        <p:spPr>
          <a:xfrm>
            <a:off x="0" y="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1 - Set Up</a:t>
            </a:r>
            <a:endParaRPr>
              <a:solidFill>
                <a:srgbClr val="FFFFFF"/>
              </a:solidFill>
            </a:endParaRPr>
          </a:p>
        </p:txBody>
      </p:sp>
      <p:pic>
        <p:nvPicPr>
          <p:cNvPr id="119" name="Google Shape;119;p29" descr="Learn how Explore lessons helps students get hands on with concepts as they build shared mental models for a new concept. This video will help you understand the goals of the lesson, show you what it looks like in the classroom, and give you tips for running and prepping Explore lessons.&#10;&#10;Start learning at http://code.org/ &#10;&#10;Stay in touch with us!&#10;• on Twitter https://twitter.com/codeorg&#10;• on Facebook https://www.facebook.com/Code.org&#10;• on Instagram https://instagram.com/codeorg&#10;• on Tumblr https://blog.code.org &#10;• on LinkedIn https://www.linkedin.com/company/code-org&#10;• on Google+ https://google.com/+codeorg" title="Guide to Explore Lessons">
            <a:hlinkClick r:id="rId4"/>
          </p:cNvPr>
          <p:cNvPicPr preferRelativeResize="0"/>
          <p:nvPr/>
        </p:nvPicPr>
        <p:blipFill>
          <a:blip r:embed="rId5">
            <a:alphaModFix/>
          </a:blip>
          <a:stretch>
            <a:fillRect/>
          </a:stretch>
        </p:blipFill>
        <p:spPr>
          <a:xfrm>
            <a:off x="1512638" y="415725"/>
            <a:ext cx="6118726" cy="45890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0"/>
        <p:cNvGrpSpPr/>
        <p:nvPr/>
      </p:nvGrpSpPr>
      <p:grpSpPr>
        <a:xfrm>
          <a:off x="0" y="0"/>
          <a:ext cx="0" cy="0"/>
          <a:chOff x="0" y="0"/>
          <a:chExt cx="0" cy="0"/>
        </a:xfrm>
      </p:grpSpPr>
      <p:sp>
        <p:nvSpPr>
          <p:cNvPr id="501" name="Google Shape;501;p47"/>
          <p:cNvSpPr txBox="1"/>
          <p:nvPr/>
        </p:nvSpPr>
        <p:spPr>
          <a:xfrm>
            <a:off x="131675" y="401250"/>
            <a:ext cx="7877400" cy="20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chemeClr val="dk1"/>
                </a:solidFill>
                <a:latin typeface="Proxima Nova"/>
                <a:ea typeface="Proxima Nova"/>
                <a:cs typeface="Proxima Nova"/>
                <a:sym typeface="Proxima Nova"/>
              </a:rPr>
              <a:t>Do This:</a:t>
            </a:r>
            <a:endParaRPr sz="3000" b="1">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sz="2000">
                <a:solidFill>
                  <a:schemeClr val="dk1"/>
                </a:solidFill>
                <a:latin typeface="Proxima Nova"/>
                <a:ea typeface="Proxima Nova"/>
                <a:cs typeface="Proxima Nova"/>
                <a:sym typeface="Proxima Nova"/>
              </a:rPr>
              <a:t>Run this program. Compare your result with another group.</a:t>
            </a: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000">
              <a:solidFill>
                <a:schemeClr val="dk1"/>
              </a:solidFill>
              <a:latin typeface="Proxima Nova"/>
              <a:ea typeface="Proxima Nova"/>
              <a:cs typeface="Proxima Nova"/>
              <a:sym typeface="Proxima Nova"/>
            </a:endParaRPr>
          </a:p>
        </p:txBody>
      </p:sp>
      <p:sp>
        <p:nvSpPr>
          <p:cNvPr id="502" name="Google Shape;502;p47"/>
          <p:cNvSpPr txBox="1"/>
          <p:nvPr/>
        </p:nvSpPr>
        <p:spPr>
          <a:xfrm>
            <a:off x="694600" y="1377775"/>
            <a:ext cx="6769800" cy="83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CCCCCC"/>
                </a:solidFill>
                <a:latin typeface="Consolas"/>
                <a:ea typeface="Consolas"/>
                <a:cs typeface="Consolas"/>
                <a:sym typeface="Consolas"/>
              </a:rPr>
              <a:t>00</a:t>
            </a:r>
            <a:r>
              <a:rPr lang="en" sz="3600">
                <a:solidFill>
                  <a:schemeClr val="dk1"/>
                </a:solidFill>
                <a:latin typeface="Consolas"/>
                <a:ea typeface="Consolas"/>
                <a:cs typeface="Consolas"/>
                <a:sym typeface="Consolas"/>
              </a:rPr>
              <a:t> var zow</a:t>
            </a:r>
            <a:endParaRPr sz="3600">
              <a:solidFill>
                <a:schemeClr val="dk1"/>
              </a:solidFill>
              <a:latin typeface="Consolas"/>
              <a:ea typeface="Consolas"/>
              <a:cs typeface="Consolas"/>
              <a:sym typeface="Consolas"/>
            </a:endParaRPr>
          </a:p>
          <a:p>
            <a:pPr marL="0" lvl="0" indent="0" algn="l" rtl="0">
              <a:spcBef>
                <a:spcPts val="0"/>
              </a:spcBef>
              <a:spcAft>
                <a:spcPts val="0"/>
              </a:spcAft>
              <a:buNone/>
            </a:pPr>
            <a:r>
              <a:rPr lang="en" sz="3600">
                <a:solidFill>
                  <a:srgbClr val="CCCCCC"/>
                </a:solidFill>
                <a:latin typeface="Consolas"/>
                <a:ea typeface="Consolas"/>
                <a:cs typeface="Consolas"/>
                <a:sym typeface="Consolas"/>
              </a:rPr>
              <a:t>01</a:t>
            </a:r>
            <a:r>
              <a:rPr lang="en" sz="3600">
                <a:solidFill>
                  <a:schemeClr val="dk1"/>
                </a:solidFill>
                <a:latin typeface="Consolas"/>
                <a:ea typeface="Consolas"/>
                <a:cs typeface="Consolas"/>
                <a:sym typeface="Consolas"/>
              </a:rPr>
              <a:t> var fly</a:t>
            </a:r>
            <a:endParaRPr sz="3600">
              <a:solidFill>
                <a:schemeClr val="dk1"/>
              </a:solidFill>
              <a:latin typeface="Consolas"/>
              <a:ea typeface="Consolas"/>
              <a:cs typeface="Consolas"/>
              <a:sym typeface="Consolas"/>
            </a:endParaRPr>
          </a:p>
          <a:p>
            <a:pPr marL="0" lvl="0" indent="0" algn="l" rtl="0">
              <a:spcBef>
                <a:spcPts val="0"/>
              </a:spcBef>
              <a:spcAft>
                <a:spcPts val="0"/>
              </a:spcAft>
              <a:buNone/>
            </a:pPr>
            <a:r>
              <a:rPr lang="en" sz="3600">
                <a:solidFill>
                  <a:srgbClr val="CCCCCC"/>
                </a:solidFill>
                <a:latin typeface="Consolas"/>
                <a:ea typeface="Consolas"/>
                <a:cs typeface="Consolas"/>
                <a:sym typeface="Consolas"/>
              </a:rPr>
              <a:t>02</a:t>
            </a:r>
            <a:r>
              <a:rPr lang="en" sz="3600">
                <a:solidFill>
                  <a:schemeClr val="dk1"/>
                </a:solidFill>
                <a:latin typeface="Consolas"/>
                <a:ea typeface="Consolas"/>
                <a:cs typeface="Consolas"/>
                <a:sym typeface="Consolas"/>
              </a:rPr>
              <a:t> fly ← </a:t>
            </a:r>
            <a:r>
              <a:rPr lang="en" sz="3600">
                <a:solidFill>
                  <a:schemeClr val="dk1"/>
                </a:solidFill>
                <a:highlight>
                  <a:srgbClr val="F4CCCC"/>
                </a:highlight>
                <a:latin typeface="Consolas"/>
                <a:ea typeface="Consolas"/>
                <a:cs typeface="Consolas"/>
                <a:sym typeface="Consolas"/>
              </a:rPr>
              <a:t>“to”</a:t>
            </a:r>
            <a:r>
              <a:rPr lang="en" sz="3600">
                <a:solidFill>
                  <a:schemeClr val="dk1"/>
                </a:solidFill>
                <a:latin typeface="Consolas"/>
                <a:ea typeface="Consolas"/>
                <a:cs typeface="Consolas"/>
                <a:sym typeface="Consolas"/>
              </a:rPr>
              <a:t> + </a:t>
            </a:r>
            <a:r>
              <a:rPr lang="en" sz="3600">
                <a:solidFill>
                  <a:schemeClr val="dk1"/>
                </a:solidFill>
                <a:highlight>
                  <a:srgbClr val="F4CCCC"/>
                </a:highlight>
                <a:latin typeface="Consolas"/>
                <a:ea typeface="Consolas"/>
                <a:cs typeface="Consolas"/>
                <a:sym typeface="Consolas"/>
              </a:rPr>
              <a:t>“day”</a:t>
            </a:r>
            <a:endParaRPr sz="3600">
              <a:solidFill>
                <a:schemeClr val="dk1"/>
              </a:solidFill>
              <a:highlight>
                <a:srgbClr val="F4CCCC"/>
              </a:highlight>
              <a:latin typeface="Consolas"/>
              <a:ea typeface="Consolas"/>
              <a:cs typeface="Consolas"/>
              <a:sym typeface="Consolas"/>
            </a:endParaRPr>
          </a:p>
          <a:p>
            <a:pPr marL="0" lvl="0" indent="0" algn="l" rtl="0">
              <a:spcBef>
                <a:spcPts val="0"/>
              </a:spcBef>
              <a:spcAft>
                <a:spcPts val="0"/>
              </a:spcAft>
              <a:buNone/>
            </a:pPr>
            <a:r>
              <a:rPr lang="en" sz="3600">
                <a:solidFill>
                  <a:srgbClr val="CCCCCC"/>
                </a:solidFill>
                <a:latin typeface="Consolas"/>
                <a:ea typeface="Consolas"/>
                <a:cs typeface="Consolas"/>
                <a:sym typeface="Consolas"/>
              </a:rPr>
              <a:t>03</a:t>
            </a:r>
            <a:r>
              <a:rPr lang="en" sz="3600">
                <a:solidFill>
                  <a:schemeClr val="dk1"/>
                </a:solidFill>
                <a:latin typeface="Consolas"/>
                <a:ea typeface="Consolas"/>
                <a:cs typeface="Consolas"/>
                <a:sym typeface="Consolas"/>
              </a:rPr>
              <a:t> zow ← </a:t>
            </a:r>
            <a:r>
              <a:rPr lang="en" sz="3600">
                <a:solidFill>
                  <a:schemeClr val="dk1"/>
                </a:solidFill>
                <a:highlight>
                  <a:srgbClr val="FFF2CC"/>
                </a:highlight>
                <a:latin typeface="Consolas"/>
                <a:ea typeface="Consolas"/>
                <a:cs typeface="Consolas"/>
                <a:sym typeface="Consolas"/>
              </a:rPr>
              <a:t>4</a:t>
            </a:r>
            <a:r>
              <a:rPr lang="en" sz="3600">
                <a:solidFill>
                  <a:schemeClr val="dk1"/>
                </a:solidFill>
                <a:latin typeface="Consolas"/>
                <a:ea typeface="Consolas"/>
                <a:cs typeface="Consolas"/>
                <a:sym typeface="Consolas"/>
              </a:rPr>
              <a:t> - </a:t>
            </a:r>
            <a:r>
              <a:rPr lang="en" sz="3600">
                <a:solidFill>
                  <a:schemeClr val="dk1"/>
                </a:solidFill>
                <a:highlight>
                  <a:srgbClr val="FFF2CC"/>
                </a:highlight>
                <a:latin typeface="Consolas"/>
                <a:ea typeface="Consolas"/>
                <a:cs typeface="Consolas"/>
                <a:sym typeface="Consolas"/>
              </a:rPr>
              <a:t>1</a:t>
            </a:r>
            <a:endParaRPr sz="3600">
              <a:solidFill>
                <a:schemeClr val="dk1"/>
              </a:solidFill>
              <a:highlight>
                <a:srgbClr val="FFF2CC"/>
              </a:highlight>
              <a:latin typeface="Consolas"/>
              <a:ea typeface="Consolas"/>
              <a:cs typeface="Consolas"/>
              <a:sym typeface="Consolas"/>
            </a:endParaRPr>
          </a:p>
          <a:p>
            <a:pPr marL="0" lvl="0" indent="0" algn="l" rtl="0">
              <a:spcBef>
                <a:spcPts val="0"/>
              </a:spcBef>
              <a:spcAft>
                <a:spcPts val="0"/>
              </a:spcAft>
              <a:buNone/>
            </a:pPr>
            <a:r>
              <a:rPr lang="en" sz="3600">
                <a:solidFill>
                  <a:srgbClr val="CCCCCC"/>
                </a:solidFill>
                <a:latin typeface="Consolas"/>
                <a:ea typeface="Consolas"/>
                <a:cs typeface="Consolas"/>
                <a:sym typeface="Consolas"/>
              </a:rPr>
              <a:t>04</a:t>
            </a:r>
            <a:r>
              <a:rPr lang="en" sz="3600">
                <a:solidFill>
                  <a:schemeClr val="dk1"/>
                </a:solidFill>
                <a:latin typeface="Consolas"/>
                <a:ea typeface="Consolas"/>
                <a:cs typeface="Consolas"/>
                <a:sym typeface="Consolas"/>
              </a:rPr>
              <a:t> fly ← </a:t>
            </a:r>
            <a:r>
              <a:rPr lang="en" sz="3600">
                <a:solidFill>
                  <a:schemeClr val="dk1"/>
                </a:solidFill>
                <a:highlight>
                  <a:srgbClr val="FFF2CC"/>
                </a:highlight>
                <a:latin typeface="Consolas"/>
                <a:ea typeface="Consolas"/>
                <a:cs typeface="Consolas"/>
                <a:sym typeface="Consolas"/>
              </a:rPr>
              <a:t>3</a:t>
            </a:r>
            <a:r>
              <a:rPr lang="en" sz="3600">
                <a:solidFill>
                  <a:schemeClr val="dk1"/>
                </a:solidFill>
                <a:latin typeface="Consolas"/>
                <a:ea typeface="Consolas"/>
                <a:cs typeface="Consolas"/>
                <a:sym typeface="Consolas"/>
              </a:rPr>
              <a:t> * </a:t>
            </a:r>
            <a:r>
              <a:rPr lang="en" sz="3600">
                <a:solidFill>
                  <a:schemeClr val="dk1"/>
                </a:solidFill>
                <a:highlight>
                  <a:srgbClr val="FFF2CC"/>
                </a:highlight>
                <a:latin typeface="Consolas"/>
                <a:ea typeface="Consolas"/>
                <a:cs typeface="Consolas"/>
                <a:sym typeface="Consolas"/>
              </a:rPr>
              <a:t>3</a:t>
            </a:r>
            <a:endParaRPr sz="3600">
              <a:solidFill>
                <a:schemeClr val="dk1"/>
              </a:solidFill>
              <a:highlight>
                <a:srgbClr val="FFF2CC"/>
              </a:highlight>
              <a:latin typeface="Consolas"/>
              <a:ea typeface="Consolas"/>
              <a:cs typeface="Consolas"/>
              <a:sym typeface="Consolas"/>
            </a:endParaRPr>
          </a:p>
          <a:p>
            <a:pPr marL="0" lvl="0" indent="0" algn="l" rtl="0">
              <a:spcBef>
                <a:spcPts val="0"/>
              </a:spcBef>
              <a:spcAft>
                <a:spcPts val="0"/>
              </a:spcAft>
              <a:buNone/>
            </a:pPr>
            <a:r>
              <a:rPr lang="en" sz="3600">
                <a:solidFill>
                  <a:srgbClr val="CCCCCC"/>
                </a:solidFill>
                <a:latin typeface="Consolas"/>
                <a:ea typeface="Consolas"/>
                <a:cs typeface="Consolas"/>
                <a:sym typeface="Consolas"/>
              </a:rPr>
              <a:t>05</a:t>
            </a:r>
            <a:r>
              <a:rPr lang="en" sz="3600">
                <a:solidFill>
                  <a:schemeClr val="dk1"/>
                </a:solidFill>
                <a:latin typeface="Consolas"/>
                <a:ea typeface="Consolas"/>
                <a:cs typeface="Consolas"/>
                <a:sym typeface="Consolas"/>
              </a:rPr>
              <a:t> zow ← </a:t>
            </a:r>
            <a:r>
              <a:rPr lang="en" sz="3600">
                <a:solidFill>
                  <a:schemeClr val="dk1"/>
                </a:solidFill>
                <a:highlight>
                  <a:srgbClr val="FFF2CC"/>
                </a:highlight>
                <a:latin typeface="Consolas"/>
                <a:ea typeface="Consolas"/>
                <a:cs typeface="Consolas"/>
                <a:sym typeface="Consolas"/>
              </a:rPr>
              <a:t>4</a:t>
            </a:r>
            <a:r>
              <a:rPr lang="en" sz="3600">
                <a:solidFill>
                  <a:schemeClr val="dk1"/>
                </a:solidFill>
                <a:latin typeface="Consolas"/>
                <a:ea typeface="Consolas"/>
                <a:cs typeface="Consolas"/>
                <a:sym typeface="Consolas"/>
              </a:rPr>
              <a:t> + </a:t>
            </a:r>
            <a:r>
              <a:rPr lang="en" sz="3600">
                <a:solidFill>
                  <a:schemeClr val="dk1"/>
                </a:solidFill>
                <a:highlight>
                  <a:srgbClr val="F4CCCC"/>
                </a:highlight>
                <a:latin typeface="Consolas"/>
                <a:ea typeface="Consolas"/>
                <a:cs typeface="Consolas"/>
                <a:sym typeface="Consolas"/>
              </a:rPr>
              <a:t>“now”</a:t>
            </a:r>
            <a:endParaRPr sz="3600">
              <a:solidFill>
                <a:schemeClr val="dk1"/>
              </a:solidFill>
              <a:highlight>
                <a:srgbClr val="F4CCCC"/>
              </a:highlight>
              <a:latin typeface="Consolas"/>
              <a:ea typeface="Consolas"/>
              <a:cs typeface="Consolas"/>
              <a:sym typeface="Consolas"/>
            </a:endParaRPr>
          </a:p>
        </p:txBody>
      </p:sp>
      <p:sp>
        <p:nvSpPr>
          <p:cNvPr id="503" name="Google Shape;503;p47"/>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1 - Activity</a:t>
            </a:r>
            <a:endParaRPr>
              <a:solidFill>
                <a:srgbClr val="FFFFFF"/>
              </a:solidFill>
            </a:endParaRPr>
          </a:p>
        </p:txBody>
      </p:sp>
      <p:sp>
        <p:nvSpPr>
          <p:cNvPr id="504" name="Google Shape;504;p47"/>
          <p:cNvSpPr/>
          <p:nvPr/>
        </p:nvSpPr>
        <p:spPr>
          <a:xfrm>
            <a:off x="6845450" y="1319325"/>
            <a:ext cx="1965000" cy="2702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5" name="Google Shape;505;p47"/>
          <p:cNvGrpSpPr/>
          <p:nvPr/>
        </p:nvGrpSpPr>
        <p:grpSpPr>
          <a:xfrm>
            <a:off x="7003798" y="1463288"/>
            <a:ext cx="1643872" cy="1133549"/>
            <a:chOff x="746497" y="1374645"/>
            <a:chExt cx="3141357" cy="2166156"/>
          </a:xfrm>
        </p:grpSpPr>
        <p:grpSp>
          <p:nvGrpSpPr>
            <p:cNvPr id="506" name="Google Shape;506;p47"/>
            <p:cNvGrpSpPr/>
            <p:nvPr/>
          </p:nvGrpSpPr>
          <p:grpSpPr>
            <a:xfrm>
              <a:off x="746497" y="1374645"/>
              <a:ext cx="3141357" cy="2166156"/>
              <a:chOff x="642775" y="1378850"/>
              <a:chExt cx="2363700" cy="1637925"/>
            </a:xfrm>
          </p:grpSpPr>
          <p:sp>
            <p:nvSpPr>
              <p:cNvPr id="507" name="Google Shape;507;p47"/>
              <p:cNvSpPr/>
              <p:nvPr/>
            </p:nvSpPr>
            <p:spPr>
              <a:xfrm>
                <a:off x="642775" y="1596575"/>
                <a:ext cx="2363700" cy="1420200"/>
              </a:xfrm>
              <a:prstGeom prst="rect">
                <a:avLst/>
              </a:prstGeom>
              <a:solidFill>
                <a:srgbClr val="00BEFF">
                  <a:alpha val="6150"/>
                </a:srgbClr>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7"/>
              <p:cNvSpPr/>
              <p:nvPr/>
            </p:nvSpPr>
            <p:spPr>
              <a:xfrm>
                <a:off x="642775" y="1378850"/>
                <a:ext cx="2363700" cy="217800"/>
              </a:xfrm>
              <a:prstGeom prst="rect">
                <a:avLst/>
              </a:prstGeom>
              <a:solidFill>
                <a:srgbClr val="6D9EEB"/>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9" name="Google Shape;509;p47"/>
              <p:cNvCxnSpPr>
                <a:stCxn id="508" idx="1"/>
                <a:endCxn id="508" idx="3"/>
              </p:cNvCxnSpPr>
              <p:nvPr/>
            </p:nvCxnSpPr>
            <p:spPr>
              <a:xfrm>
                <a:off x="642775" y="1487750"/>
                <a:ext cx="2363700" cy="0"/>
              </a:xfrm>
              <a:prstGeom prst="straightConnector1">
                <a:avLst/>
              </a:prstGeom>
              <a:noFill/>
              <a:ln w="9525" cap="flat" cmpd="sng">
                <a:solidFill>
                  <a:srgbClr val="1155CC"/>
                </a:solidFill>
                <a:prstDash val="solid"/>
                <a:round/>
                <a:headEnd type="none" w="med" len="med"/>
                <a:tailEnd type="none" w="med" len="med"/>
              </a:ln>
            </p:spPr>
          </p:cxnSp>
        </p:grpSp>
        <p:sp>
          <p:nvSpPr>
            <p:cNvPr id="510" name="Google Shape;510;p47"/>
            <p:cNvSpPr txBox="1"/>
            <p:nvPr/>
          </p:nvSpPr>
          <p:spPr>
            <a:xfrm>
              <a:off x="819025" y="1726975"/>
              <a:ext cx="1845300" cy="66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Coming Soon"/>
                  <a:ea typeface="Coming Soon"/>
                  <a:cs typeface="Coming Soon"/>
                  <a:sym typeface="Coming Soon"/>
                </a:rPr>
                <a:t>zow</a:t>
              </a:r>
              <a:endParaRPr sz="1800">
                <a:latin typeface="Coming Soon"/>
                <a:ea typeface="Coming Soon"/>
                <a:cs typeface="Coming Soon"/>
                <a:sym typeface="Coming Soon"/>
              </a:endParaRPr>
            </a:p>
          </p:txBody>
        </p:sp>
      </p:grpSp>
      <p:grpSp>
        <p:nvGrpSpPr>
          <p:cNvPr id="511" name="Google Shape;511;p47"/>
          <p:cNvGrpSpPr/>
          <p:nvPr/>
        </p:nvGrpSpPr>
        <p:grpSpPr>
          <a:xfrm>
            <a:off x="7003798" y="2752488"/>
            <a:ext cx="1643872" cy="1133549"/>
            <a:chOff x="746497" y="1374645"/>
            <a:chExt cx="3141357" cy="2166156"/>
          </a:xfrm>
        </p:grpSpPr>
        <p:grpSp>
          <p:nvGrpSpPr>
            <p:cNvPr id="512" name="Google Shape;512;p47"/>
            <p:cNvGrpSpPr/>
            <p:nvPr/>
          </p:nvGrpSpPr>
          <p:grpSpPr>
            <a:xfrm>
              <a:off x="746497" y="1374645"/>
              <a:ext cx="3141357" cy="2166156"/>
              <a:chOff x="642775" y="1378850"/>
              <a:chExt cx="2363700" cy="1637925"/>
            </a:xfrm>
          </p:grpSpPr>
          <p:sp>
            <p:nvSpPr>
              <p:cNvPr id="513" name="Google Shape;513;p47"/>
              <p:cNvSpPr/>
              <p:nvPr/>
            </p:nvSpPr>
            <p:spPr>
              <a:xfrm>
                <a:off x="642775" y="1596575"/>
                <a:ext cx="2363700" cy="1420200"/>
              </a:xfrm>
              <a:prstGeom prst="rect">
                <a:avLst/>
              </a:prstGeom>
              <a:solidFill>
                <a:srgbClr val="00BEFF">
                  <a:alpha val="6150"/>
                </a:srgbClr>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7"/>
              <p:cNvSpPr/>
              <p:nvPr/>
            </p:nvSpPr>
            <p:spPr>
              <a:xfrm>
                <a:off x="642775" y="1378850"/>
                <a:ext cx="2363700" cy="217800"/>
              </a:xfrm>
              <a:prstGeom prst="rect">
                <a:avLst/>
              </a:prstGeom>
              <a:solidFill>
                <a:srgbClr val="6D9EEB"/>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15" name="Google Shape;515;p47"/>
              <p:cNvCxnSpPr>
                <a:stCxn id="514" idx="1"/>
                <a:endCxn id="514" idx="3"/>
              </p:cNvCxnSpPr>
              <p:nvPr/>
            </p:nvCxnSpPr>
            <p:spPr>
              <a:xfrm>
                <a:off x="642775" y="1487750"/>
                <a:ext cx="2363700" cy="0"/>
              </a:xfrm>
              <a:prstGeom prst="straightConnector1">
                <a:avLst/>
              </a:prstGeom>
              <a:noFill/>
              <a:ln w="9525" cap="flat" cmpd="sng">
                <a:solidFill>
                  <a:srgbClr val="1155CC"/>
                </a:solidFill>
                <a:prstDash val="solid"/>
                <a:round/>
                <a:headEnd type="none" w="med" len="med"/>
                <a:tailEnd type="none" w="med" len="med"/>
              </a:ln>
            </p:spPr>
          </p:cxnSp>
        </p:grpSp>
        <p:sp>
          <p:nvSpPr>
            <p:cNvPr id="516" name="Google Shape;516;p47"/>
            <p:cNvSpPr txBox="1"/>
            <p:nvPr/>
          </p:nvSpPr>
          <p:spPr>
            <a:xfrm>
              <a:off x="819025" y="1726975"/>
              <a:ext cx="1845300" cy="66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Coming Soon"/>
                  <a:ea typeface="Coming Soon"/>
                  <a:cs typeface="Coming Soon"/>
                  <a:sym typeface="Coming Soon"/>
                </a:rPr>
                <a:t>fly</a:t>
              </a:r>
              <a:endParaRPr sz="1800">
                <a:latin typeface="Coming Soon"/>
                <a:ea typeface="Coming Soon"/>
                <a:cs typeface="Coming Soon"/>
                <a:sym typeface="Coming Soon"/>
              </a:endParaRPr>
            </a:p>
          </p:txBody>
        </p:sp>
      </p:grpSp>
      <p:sp>
        <p:nvSpPr>
          <p:cNvPr id="517" name="Google Shape;517;p47"/>
          <p:cNvSpPr/>
          <p:nvPr/>
        </p:nvSpPr>
        <p:spPr>
          <a:xfrm>
            <a:off x="7771028" y="1692053"/>
            <a:ext cx="790200" cy="7902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800">
                <a:latin typeface="Coming Soon"/>
                <a:ea typeface="Coming Soon"/>
                <a:cs typeface="Coming Soon"/>
                <a:sym typeface="Coming Soon"/>
              </a:rPr>
              <a:t>“4now”</a:t>
            </a:r>
            <a:endParaRPr sz="1800">
              <a:latin typeface="Coming Soon"/>
              <a:ea typeface="Coming Soon"/>
              <a:cs typeface="Coming Soon"/>
              <a:sym typeface="Coming Soon"/>
            </a:endParaRPr>
          </a:p>
        </p:txBody>
      </p:sp>
      <p:sp>
        <p:nvSpPr>
          <p:cNvPr id="518" name="Google Shape;518;p47"/>
          <p:cNvSpPr/>
          <p:nvPr/>
        </p:nvSpPr>
        <p:spPr>
          <a:xfrm>
            <a:off x="7771028" y="2981603"/>
            <a:ext cx="790200" cy="7902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800">
                <a:latin typeface="Coming Soon"/>
                <a:ea typeface="Coming Soon"/>
                <a:cs typeface="Coming Soon"/>
                <a:sym typeface="Coming Soon"/>
              </a:rPr>
              <a:t>9</a:t>
            </a:r>
            <a:endParaRPr sz="1800">
              <a:latin typeface="Coming Soon"/>
              <a:ea typeface="Coming Soon"/>
              <a:cs typeface="Coming Soon"/>
              <a:sym typeface="Coming Soon"/>
            </a:endParaRPr>
          </a:p>
        </p:txBody>
      </p:sp>
      <p:grpSp>
        <p:nvGrpSpPr>
          <p:cNvPr id="519" name="Google Shape;519;p47"/>
          <p:cNvGrpSpPr/>
          <p:nvPr/>
        </p:nvGrpSpPr>
        <p:grpSpPr>
          <a:xfrm>
            <a:off x="89100" y="4739882"/>
            <a:ext cx="324008" cy="322851"/>
            <a:chOff x="0" y="3867912"/>
            <a:chExt cx="1280160" cy="1275588"/>
          </a:xfrm>
        </p:grpSpPr>
        <p:sp>
          <p:nvSpPr>
            <p:cNvPr id="520" name="Google Shape;520;p47"/>
            <p:cNvSpPr/>
            <p:nvPr/>
          </p:nvSpPr>
          <p:spPr>
            <a:xfrm>
              <a:off x="0" y="4229100"/>
              <a:ext cx="914400" cy="914400"/>
            </a:xfrm>
            <a:prstGeom prst="ellipse">
              <a:avLst/>
            </a:prstGeom>
            <a:solidFill>
              <a:srgbClr val="FFFFFF"/>
            </a:solidFill>
            <a:ln w="19050"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7"/>
            <p:cNvSpPr/>
            <p:nvPr/>
          </p:nvSpPr>
          <p:spPr>
            <a:xfrm>
              <a:off x="182880" y="4050792"/>
              <a:ext cx="914400" cy="914400"/>
            </a:xfrm>
            <a:prstGeom prst="ellipse">
              <a:avLst/>
            </a:prstGeom>
            <a:solidFill>
              <a:srgbClr val="FFFFFF"/>
            </a:solidFill>
            <a:ln w="19050"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7"/>
            <p:cNvSpPr/>
            <p:nvPr/>
          </p:nvSpPr>
          <p:spPr>
            <a:xfrm>
              <a:off x="365760" y="3867912"/>
              <a:ext cx="914400" cy="914400"/>
            </a:xfrm>
            <a:prstGeom prst="ellipse">
              <a:avLst/>
            </a:prstGeom>
            <a:solidFill>
              <a:srgbClr val="FFFFFF"/>
            </a:solidFill>
            <a:ln w="19050"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4"/>
                                        </p:tgtEl>
                                        <p:attrNameLst>
                                          <p:attrName>style.visibility</p:attrName>
                                        </p:attrNameLst>
                                      </p:cBhvr>
                                      <p:to>
                                        <p:strVal val="visible"/>
                                      </p:to>
                                    </p:set>
                                    <p:animEffect transition="in" filter="fade">
                                      <p:cBhvr>
                                        <p:cTn id="7" dur="1"/>
                                        <p:tgtEl>
                                          <p:spTgt spid="504"/>
                                        </p:tgtEl>
                                      </p:cBhvr>
                                    </p:animEffect>
                                  </p:childTnLst>
                                </p:cTn>
                              </p:par>
                              <p:par>
                                <p:cTn id="8" presetID="10" presetClass="entr" presetSubtype="0" fill="hold" nodeType="withEffect">
                                  <p:stCondLst>
                                    <p:cond delay="0"/>
                                  </p:stCondLst>
                                  <p:childTnLst>
                                    <p:set>
                                      <p:cBhvr>
                                        <p:cTn id="9" dur="1" fill="hold">
                                          <p:stCondLst>
                                            <p:cond delay="0"/>
                                          </p:stCondLst>
                                        </p:cTn>
                                        <p:tgtEl>
                                          <p:spTgt spid="505"/>
                                        </p:tgtEl>
                                        <p:attrNameLst>
                                          <p:attrName>style.visibility</p:attrName>
                                        </p:attrNameLst>
                                      </p:cBhvr>
                                      <p:to>
                                        <p:strVal val="visible"/>
                                      </p:to>
                                    </p:set>
                                    <p:animEffect transition="in" filter="fade">
                                      <p:cBhvr>
                                        <p:cTn id="10" dur="1000"/>
                                        <p:tgtEl>
                                          <p:spTgt spid="505"/>
                                        </p:tgtEl>
                                      </p:cBhvr>
                                    </p:animEffect>
                                  </p:childTnLst>
                                </p:cTn>
                              </p:par>
                              <p:par>
                                <p:cTn id="11" presetID="10" presetClass="entr" presetSubtype="0" fill="hold" nodeType="withEffect">
                                  <p:stCondLst>
                                    <p:cond delay="0"/>
                                  </p:stCondLst>
                                  <p:childTnLst>
                                    <p:set>
                                      <p:cBhvr>
                                        <p:cTn id="12" dur="1" fill="hold">
                                          <p:stCondLst>
                                            <p:cond delay="0"/>
                                          </p:stCondLst>
                                        </p:cTn>
                                        <p:tgtEl>
                                          <p:spTgt spid="511"/>
                                        </p:tgtEl>
                                        <p:attrNameLst>
                                          <p:attrName>style.visibility</p:attrName>
                                        </p:attrNameLst>
                                      </p:cBhvr>
                                      <p:to>
                                        <p:strVal val="visible"/>
                                      </p:to>
                                    </p:set>
                                    <p:animEffect transition="in" filter="fade">
                                      <p:cBhvr>
                                        <p:cTn id="13" dur="1000"/>
                                        <p:tgtEl>
                                          <p:spTgt spid="511"/>
                                        </p:tgtEl>
                                      </p:cBhvr>
                                    </p:animEffect>
                                  </p:childTnLst>
                                </p:cTn>
                              </p:par>
                              <p:par>
                                <p:cTn id="14" presetID="10" presetClass="entr" presetSubtype="0" fill="hold" nodeType="withEffect">
                                  <p:stCondLst>
                                    <p:cond delay="0"/>
                                  </p:stCondLst>
                                  <p:childTnLst>
                                    <p:set>
                                      <p:cBhvr>
                                        <p:cTn id="15" dur="1" fill="hold">
                                          <p:stCondLst>
                                            <p:cond delay="0"/>
                                          </p:stCondLst>
                                        </p:cTn>
                                        <p:tgtEl>
                                          <p:spTgt spid="517"/>
                                        </p:tgtEl>
                                        <p:attrNameLst>
                                          <p:attrName>style.visibility</p:attrName>
                                        </p:attrNameLst>
                                      </p:cBhvr>
                                      <p:to>
                                        <p:strVal val="visible"/>
                                      </p:to>
                                    </p:set>
                                    <p:animEffect transition="in" filter="fade">
                                      <p:cBhvr>
                                        <p:cTn id="16" dur="1000"/>
                                        <p:tgtEl>
                                          <p:spTgt spid="517"/>
                                        </p:tgtEl>
                                      </p:cBhvr>
                                    </p:animEffect>
                                  </p:childTnLst>
                                </p:cTn>
                              </p:par>
                              <p:par>
                                <p:cTn id="17" presetID="10" presetClass="entr" presetSubtype="0" fill="hold" nodeType="withEffect">
                                  <p:stCondLst>
                                    <p:cond delay="0"/>
                                  </p:stCondLst>
                                  <p:childTnLst>
                                    <p:set>
                                      <p:cBhvr>
                                        <p:cTn id="18" dur="1" fill="hold">
                                          <p:stCondLst>
                                            <p:cond delay="0"/>
                                          </p:stCondLst>
                                        </p:cTn>
                                        <p:tgtEl>
                                          <p:spTgt spid="518"/>
                                        </p:tgtEl>
                                        <p:attrNameLst>
                                          <p:attrName>style.visibility</p:attrName>
                                        </p:attrNameLst>
                                      </p:cBhvr>
                                      <p:to>
                                        <p:strVal val="visible"/>
                                      </p:to>
                                    </p:set>
                                    <p:animEffect transition="in" filter="fade">
                                      <p:cBhvr>
                                        <p:cTn id="19" dur="1000"/>
                                        <p:tgtEl>
                                          <p:spTgt spid="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26"/>
        <p:cNvGrpSpPr/>
        <p:nvPr/>
      </p:nvGrpSpPr>
      <p:grpSpPr>
        <a:xfrm>
          <a:off x="0" y="0"/>
          <a:ext cx="0" cy="0"/>
          <a:chOff x="0" y="0"/>
          <a:chExt cx="0" cy="0"/>
        </a:xfrm>
      </p:grpSpPr>
      <p:sp>
        <p:nvSpPr>
          <p:cNvPr id="527" name="Google Shape;527;p48"/>
          <p:cNvSpPr txBox="1"/>
          <p:nvPr/>
        </p:nvSpPr>
        <p:spPr>
          <a:xfrm>
            <a:off x="984900" y="769625"/>
            <a:ext cx="7174200" cy="107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dk1"/>
                </a:solidFill>
                <a:latin typeface="Proxima Nova"/>
                <a:ea typeface="Proxima Nova"/>
                <a:cs typeface="Proxima Nova"/>
                <a:sym typeface="Proxima Nova"/>
              </a:rPr>
              <a:t>We’re not going to highlight our strings and numbers anymore. We can just use double quotes around the strings to tell the difference.</a:t>
            </a:r>
            <a:endParaRPr sz="3000">
              <a:solidFill>
                <a:schemeClr val="dk1"/>
              </a:solidFill>
              <a:latin typeface="Proxima Nova"/>
              <a:ea typeface="Proxima Nova"/>
              <a:cs typeface="Proxima Nova"/>
              <a:sym typeface="Proxima Nova"/>
            </a:endParaRPr>
          </a:p>
          <a:p>
            <a:pPr marL="0" lvl="0" indent="0" algn="ctr" rtl="0">
              <a:spcBef>
                <a:spcPts val="0"/>
              </a:spcBef>
              <a:spcAft>
                <a:spcPts val="0"/>
              </a:spcAft>
              <a:buNone/>
            </a:pPr>
            <a:endParaRPr sz="3000">
              <a:solidFill>
                <a:schemeClr val="dk1"/>
              </a:solidFill>
              <a:latin typeface="Proxima Nova"/>
              <a:ea typeface="Proxima Nova"/>
              <a:cs typeface="Proxima Nova"/>
              <a:sym typeface="Proxima Nova"/>
            </a:endParaRPr>
          </a:p>
          <a:p>
            <a:pPr marL="0" lvl="0" indent="0" algn="ctr" rtl="0">
              <a:spcBef>
                <a:spcPts val="0"/>
              </a:spcBef>
              <a:spcAft>
                <a:spcPts val="0"/>
              </a:spcAft>
              <a:buNone/>
            </a:pPr>
            <a:endParaRPr sz="3000">
              <a:solidFill>
                <a:schemeClr val="dk1"/>
              </a:solidFill>
              <a:latin typeface="Proxima Nova"/>
              <a:ea typeface="Proxima Nova"/>
              <a:cs typeface="Proxima Nova"/>
              <a:sym typeface="Proxima Nova"/>
            </a:endParaRPr>
          </a:p>
          <a:p>
            <a:pPr marL="0" lvl="0" indent="0" algn="ctr" rtl="0">
              <a:spcBef>
                <a:spcPts val="0"/>
              </a:spcBef>
              <a:spcAft>
                <a:spcPts val="0"/>
              </a:spcAft>
              <a:buNone/>
            </a:pPr>
            <a:endParaRPr sz="3000">
              <a:solidFill>
                <a:schemeClr val="dk1"/>
              </a:solidFill>
              <a:latin typeface="Proxima Nova"/>
              <a:ea typeface="Proxima Nova"/>
              <a:cs typeface="Proxima Nova"/>
              <a:sym typeface="Proxima Nova"/>
            </a:endParaRPr>
          </a:p>
        </p:txBody>
      </p:sp>
      <p:sp>
        <p:nvSpPr>
          <p:cNvPr id="528" name="Google Shape;528;p48"/>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1 - Activity</a:t>
            </a:r>
            <a:endParaRPr>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2"/>
        <p:cNvGrpSpPr/>
        <p:nvPr/>
      </p:nvGrpSpPr>
      <p:grpSpPr>
        <a:xfrm>
          <a:off x="0" y="0"/>
          <a:ext cx="0" cy="0"/>
          <a:chOff x="0" y="0"/>
          <a:chExt cx="0" cy="0"/>
        </a:xfrm>
      </p:grpSpPr>
      <p:grpSp>
        <p:nvGrpSpPr>
          <p:cNvPr id="533" name="Google Shape;533;p49"/>
          <p:cNvGrpSpPr/>
          <p:nvPr/>
        </p:nvGrpSpPr>
        <p:grpSpPr>
          <a:xfrm>
            <a:off x="5510272" y="3349723"/>
            <a:ext cx="1028795" cy="709416"/>
            <a:chOff x="746497" y="1374645"/>
            <a:chExt cx="3141357" cy="2166156"/>
          </a:xfrm>
        </p:grpSpPr>
        <p:grpSp>
          <p:nvGrpSpPr>
            <p:cNvPr id="534" name="Google Shape;534;p49"/>
            <p:cNvGrpSpPr/>
            <p:nvPr/>
          </p:nvGrpSpPr>
          <p:grpSpPr>
            <a:xfrm>
              <a:off x="746497" y="1374645"/>
              <a:ext cx="3141357" cy="2166156"/>
              <a:chOff x="642775" y="1378850"/>
              <a:chExt cx="2363700" cy="1637925"/>
            </a:xfrm>
          </p:grpSpPr>
          <p:sp>
            <p:nvSpPr>
              <p:cNvPr id="535" name="Google Shape;535;p49"/>
              <p:cNvSpPr/>
              <p:nvPr/>
            </p:nvSpPr>
            <p:spPr>
              <a:xfrm>
                <a:off x="642775" y="1596575"/>
                <a:ext cx="2363700" cy="1420200"/>
              </a:xfrm>
              <a:prstGeom prst="rect">
                <a:avLst/>
              </a:prstGeom>
              <a:solidFill>
                <a:srgbClr val="00BEFF">
                  <a:alpha val="6150"/>
                </a:srgbClr>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9"/>
              <p:cNvSpPr/>
              <p:nvPr/>
            </p:nvSpPr>
            <p:spPr>
              <a:xfrm>
                <a:off x="642775" y="1378850"/>
                <a:ext cx="2363700" cy="217800"/>
              </a:xfrm>
              <a:prstGeom prst="rect">
                <a:avLst/>
              </a:prstGeom>
              <a:solidFill>
                <a:srgbClr val="6D9EEB"/>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7" name="Google Shape;537;p49"/>
              <p:cNvCxnSpPr>
                <a:stCxn id="536" idx="1"/>
                <a:endCxn id="536" idx="3"/>
              </p:cNvCxnSpPr>
              <p:nvPr/>
            </p:nvCxnSpPr>
            <p:spPr>
              <a:xfrm>
                <a:off x="642775" y="1487750"/>
                <a:ext cx="2363700" cy="0"/>
              </a:xfrm>
              <a:prstGeom prst="straightConnector1">
                <a:avLst/>
              </a:prstGeom>
              <a:noFill/>
              <a:ln w="9525" cap="flat" cmpd="sng">
                <a:solidFill>
                  <a:srgbClr val="1155CC"/>
                </a:solidFill>
                <a:prstDash val="solid"/>
                <a:round/>
                <a:headEnd type="none" w="med" len="med"/>
                <a:tailEnd type="none" w="med" len="med"/>
              </a:ln>
            </p:spPr>
          </p:cxnSp>
        </p:grpSp>
        <p:sp>
          <p:nvSpPr>
            <p:cNvPr id="538" name="Google Shape;538;p49"/>
            <p:cNvSpPr txBox="1"/>
            <p:nvPr/>
          </p:nvSpPr>
          <p:spPr>
            <a:xfrm>
              <a:off x="819025" y="1726975"/>
              <a:ext cx="1845300" cy="66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Coming Soon"/>
                  <a:ea typeface="Coming Soon"/>
                  <a:cs typeface="Coming Soon"/>
                  <a:sym typeface="Coming Soon"/>
                </a:rPr>
                <a:t>kit</a:t>
              </a:r>
              <a:endParaRPr sz="2000">
                <a:latin typeface="Coming Soon"/>
                <a:ea typeface="Coming Soon"/>
                <a:cs typeface="Coming Soon"/>
                <a:sym typeface="Coming Soon"/>
              </a:endParaRPr>
            </a:p>
          </p:txBody>
        </p:sp>
      </p:grpSp>
      <p:grpSp>
        <p:nvGrpSpPr>
          <p:cNvPr id="539" name="Google Shape;539;p49"/>
          <p:cNvGrpSpPr/>
          <p:nvPr/>
        </p:nvGrpSpPr>
        <p:grpSpPr>
          <a:xfrm>
            <a:off x="5510272" y="1775230"/>
            <a:ext cx="1028795" cy="709416"/>
            <a:chOff x="746497" y="1374645"/>
            <a:chExt cx="3141357" cy="2166156"/>
          </a:xfrm>
        </p:grpSpPr>
        <p:grpSp>
          <p:nvGrpSpPr>
            <p:cNvPr id="540" name="Google Shape;540;p49"/>
            <p:cNvGrpSpPr/>
            <p:nvPr/>
          </p:nvGrpSpPr>
          <p:grpSpPr>
            <a:xfrm>
              <a:off x="746497" y="1374645"/>
              <a:ext cx="3141357" cy="2166156"/>
              <a:chOff x="642775" y="1378850"/>
              <a:chExt cx="2363700" cy="1637925"/>
            </a:xfrm>
          </p:grpSpPr>
          <p:sp>
            <p:nvSpPr>
              <p:cNvPr id="541" name="Google Shape;541;p49"/>
              <p:cNvSpPr/>
              <p:nvPr/>
            </p:nvSpPr>
            <p:spPr>
              <a:xfrm>
                <a:off x="642775" y="1596575"/>
                <a:ext cx="2363700" cy="1420200"/>
              </a:xfrm>
              <a:prstGeom prst="rect">
                <a:avLst/>
              </a:prstGeom>
              <a:solidFill>
                <a:srgbClr val="00BEFF">
                  <a:alpha val="6150"/>
                </a:srgbClr>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9"/>
              <p:cNvSpPr/>
              <p:nvPr/>
            </p:nvSpPr>
            <p:spPr>
              <a:xfrm>
                <a:off x="642775" y="1378850"/>
                <a:ext cx="2363700" cy="217800"/>
              </a:xfrm>
              <a:prstGeom prst="rect">
                <a:avLst/>
              </a:prstGeom>
              <a:solidFill>
                <a:srgbClr val="6D9EEB"/>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3" name="Google Shape;543;p49"/>
              <p:cNvCxnSpPr>
                <a:stCxn id="542" idx="1"/>
                <a:endCxn id="542" idx="3"/>
              </p:cNvCxnSpPr>
              <p:nvPr/>
            </p:nvCxnSpPr>
            <p:spPr>
              <a:xfrm>
                <a:off x="642775" y="1487750"/>
                <a:ext cx="2363700" cy="0"/>
              </a:xfrm>
              <a:prstGeom prst="straightConnector1">
                <a:avLst/>
              </a:prstGeom>
              <a:noFill/>
              <a:ln w="9525" cap="flat" cmpd="sng">
                <a:solidFill>
                  <a:srgbClr val="1155CC"/>
                </a:solidFill>
                <a:prstDash val="solid"/>
                <a:round/>
                <a:headEnd type="none" w="med" len="med"/>
                <a:tailEnd type="none" w="med" len="med"/>
              </a:ln>
            </p:spPr>
          </p:cxnSp>
        </p:grpSp>
        <p:sp>
          <p:nvSpPr>
            <p:cNvPr id="544" name="Google Shape;544;p49"/>
            <p:cNvSpPr txBox="1"/>
            <p:nvPr/>
          </p:nvSpPr>
          <p:spPr>
            <a:xfrm>
              <a:off x="819025" y="1726975"/>
              <a:ext cx="1845300" cy="66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Coming Soon"/>
                  <a:ea typeface="Coming Soon"/>
                  <a:cs typeface="Coming Soon"/>
                  <a:sym typeface="Coming Soon"/>
                </a:rPr>
                <a:t>kit</a:t>
              </a:r>
              <a:endParaRPr sz="2000">
                <a:latin typeface="Coming Soon"/>
                <a:ea typeface="Coming Soon"/>
                <a:cs typeface="Coming Soon"/>
                <a:sym typeface="Coming Soon"/>
              </a:endParaRPr>
            </a:p>
          </p:txBody>
        </p:sp>
      </p:grpSp>
      <p:grpSp>
        <p:nvGrpSpPr>
          <p:cNvPr id="545" name="Google Shape;545;p49"/>
          <p:cNvGrpSpPr/>
          <p:nvPr/>
        </p:nvGrpSpPr>
        <p:grpSpPr>
          <a:xfrm>
            <a:off x="6768391" y="2540940"/>
            <a:ext cx="1028795" cy="709416"/>
            <a:chOff x="746497" y="1374645"/>
            <a:chExt cx="3141357" cy="2166156"/>
          </a:xfrm>
        </p:grpSpPr>
        <p:grpSp>
          <p:nvGrpSpPr>
            <p:cNvPr id="546" name="Google Shape;546;p49"/>
            <p:cNvGrpSpPr/>
            <p:nvPr/>
          </p:nvGrpSpPr>
          <p:grpSpPr>
            <a:xfrm>
              <a:off x="746497" y="1374645"/>
              <a:ext cx="3141357" cy="2166156"/>
              <a:chOff x="642775" y="1378850"/>
              <a:chExt cx="2363700" cy="1637925"/>
            </a:xfrm>
          </p:grpSpPr>
          <p:sp>
            <p:nvSpPr>
              <p:cNvPr id="547" name="Google Shape;547;p49"/>
              <p:cNvSpPr/>
              <p:nvPr/>
            </p:nvSpPr>
            <p:spPr>
              <a:xfrm>
                <a:off x="642775" y="1596575"/>
                <a:ext cx="2363700" cy="1420200"/>
              </a:xfrm>
              <a:prstGeom prst="rect">
                <a:avLst/>
              </a:prstGeom>
              <a:solidFill>
                <a:srgbClr val="00BEFF">
                  <a:alpha val="6150"/>
                </a:srgbClr>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9"/>
              <p:cNvSpPr/>
              <p:nvPr/>
            </p:nvSpPr>
            <p:spPr>
              <a:xfrm>
                <a:off x="642775" y="1378850"/>
                <a:ext cx="2363700" cy="217800"/>
              </a:xfrm>
              <a:prstGeom prst="rect">
                <a:avLst/>
              </a:prstGeom>
              <a:solidFill>
                <a:srgbClr val="6D9EEB"/>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9" name="Google Shape;549;p49"/>
              <p:cNvCxnSpPr>
                <a:stCxn id="548" idx="1"/>
                <a:endCxn id="548" idx="3"/>
              </p:cNvCxnSpPr>
              <p:nvPr/>
            </p:nvCxnSpPr>
            <p:spPr>
              <a:xfrm>
                <a:off x="642775" y="1487750"/>
                <a:ext cx="2363700" cy="0"/>
              </a:xfrm>
              <a:prstGeom prst="straightConnector1">
                <a:avLst/>
              </a:prstGeom>
              <a:noFill/>
              <a:ln w="9525" cap="flat" cmpd="sng">
                <a:solidFill>
                  <a:srgbClr val="1155CC"/>
                </a:solidFill>
                <a:prstDash val="solid"/>
                <a:round/>
                <a:headEnd type="none" w="med" len="med"/>
                <a:tailEnd type="none" w="med" len="med"/>
              </a:ln>
            </p:spPr>
          </p:cxnSp>
        </p:grpSp>
        <p:sp>
          <p:nvSpPr>
            <p:cNvPr id="550" name="Google Shape;550;p49"/>
            <p:cNvSpPr txBox="1"/>
            <p:nvPr/>
          </p:nvSpPr>
          <p:spPr>
            <a:xfrm>
              <a:off x="818995" y="1726999"/>
              <a:ext cx="2265600" cy="66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Coming Soon"/>
                  <a:ea typeface="Coming Soon"/>
                  <a:cs typeface="Coming Soon"/>
                  <a:sym typeface="Coming Soon"/>
                </a:rPr>
                <a:t>boo</a:t>
              </a:r>
              <a:endParaRPr sz="2000">
                <a:latin typeface="Coming Soon"/>
                <a:ea typeface="Coming Soon"/>
                <a:cs typeface="Coming Soon"/>
                <a:sym typeface="Coming Soon"/>
              </a:endParaRPr>
            </a:p>
          </p:txBody>
        </p:sp>
      </p:grpSp>
      <p:grpSp>
        <p:nvGrpSpPr>
          <p:cNvPr id="551" name="Google Shape;551;p49"/>
          <p:cNvGrpSpPr/>
          <p:nvPr/>
        </p:nvGrpSpPr>
        <p:grpSpPr>
          <a:xfrm>
            <a:off x="5510272" y="2562476"/>
            <a:ext cx="1028795" cy="709416"/>
            <a:chOff x="746497" y="1374645"/>
            <a:chExt cx="3141357" cy="2166156"/>
          </a:xfrm>
        </p:grpSpPr>
        <p:grpSp>
          <p:nvGrpSpPr>
            <p:cNvPr id="552" name="Google Shape;552;p49"/>
            <p:cNvGrpSpPr/>
            <p:nvPr/>
          </p:nvGrpSpPr>
          <p:grpSpPr>
            <a:xfrm>
              <a:off x="746497" y="1374645"/>
              <a:ext cx="3141357" cy="2166156"/>
              <a:chOff x="642775" y="1378850"/>
              <a:chExt cx="2363700" cy="1637925"/>
            </a:xfrm>
          </p:grpSpPr>
          <p:sp>
            <p:nvSpPr>
              <p:cNvPr id="553" name="Google Shape;553;p49"/>
              <p:cNvSpPr/>
              <p:nvPr/>
            </p:nvSpPr>
            <p:spPr>
              <a:xfrm>
                <a:off x="642775" y="1596575"/>
                <a:ext cx="2363700" cy="1420200"/>
              </a:xfrm>
              <a:prstGeom prst="rect">
                <a:avLst/>
              </a:prstGeom>
              <a:solidFill>
                <a:srgbClr val="00BEFF">
                  <a:alpha val="6150"/>
                </a:srgbClr>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9"/>
              <p:cNvSpPr/>
              <p:nvPr/>
            </p:nvSpPr>
            <p:spPr>
              <a:xfrm>
                <a:off x="642775" y="1378850"/>
                <a:ext cx="2363700" cy="217800"/>
              </a:xfrm>
              <a:prstGeom prst="rect">
                <a:avLst/>
              </a:prstGeom>
              <a:solidFill>
                <a:srgbClr val="6D9EEB"/>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5" name="Google Shape;555;p49"/>
              <p:cNvCxnSpPr>
                <a:stCxn id="554" idx="1"/>
                <a:endCxn id="554" idx="3"/>
              </p:cNvCxnSpPr>
              <p:nvPr/>
            </p:nvCxnSpPr>
            <p:spPr>
              <a:xfrm>
                <a:off x="642775" y="1487750"/>
                <a:ext cx="2363700" cy="0"/>
              </a:xfrm>
              <a:prstGeom prst="straightConnector1">
                <a:avLst/>
              </a:prstGeom>
              <a:noFill/>
              <a:ln w="9525" cap="flat" cmpd="sng">
                <a:solidFill>
                  <a:srgbClr val="1155CC"/>
                </a:solidFill>
                <a:prstDash val="solid"/>
                <a:round/>
                <a:headEnd type="none" w="med" len="med"/>
                <a:tailEnd type="none" w="med" len="med"/>
              </a:ln>
            </p:spPr>
          </p:cxnSp>
        </p:grpSp>
        <p:sp>
          <p:nvSpPr>
            <p:cNvPr id="556" name="Google Shape;556;p49"/>
            <p:cNvSpPr txBox="1"/>
            <p:nvPr/>
          </p:nvSpPr>
          <p:spPr>
            <a:xfrm>
              <a:off x="819025" y="1726975"/>
              <a:ext cx="1845300" cy="66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Coming Soon"/>
                  <a:ea typeface="Coming Soon"/>
                  <a:cs typeface="Coming Soon"/>
                  <a:sym typeface="Coming Soon"/>
                </a:rPr>
                <a:t>kit</a:t>
              </a:r>
              <a:endParaRPr sz="2000">
                <a:latin typeface="Coming Soon"/>
                <a:ea typeface="Coming Soon"/>
                <a:cs typeface="Coming Soon"/>
                <a:sym typeface="Coming Soon"/>
              </a:endParaRPr>
            </a:p>
          </p:txBody>
        </p:sp>
      </p:grpSp>
      <p:grpSp>
        <p:nvGrpSpPr>
          <p:cNvPr id="557" name="Google Shape;557;p49"/>
          <p:cNvGrpSpPr/>
          <p:nvPr/>
        </p:nvGrpSpPr>
        <p:grpSpPr>
          <a:xfrm>
            <a:off x="6768391" y="3328186"/>
            <a:ext cx="1028795" cy="709416"/>
            <a:chOff x="746497" y="1374645"/>
            <a:chExt cx="3141357" cy="2166156"/>
          </a:xfrm>
        </p:grpSpPr>
        <p:grpSp>
          <p:nvGrpSpPr>
            <p:cNvPr id="558" name="Google Shape;558;p49"/>
            <p:cNvGrpSpPr/>
            <p:nvPr/>
          </p:nvGrpSpPr>
          <p:grpSpPr>
            <a:xfrm>
              <a:off x="746497" y="1374645"/>
              <a:ext cx="3141357" cy="2166156"/>
              <a:chOff x="642775" y="1378850"/>
              <a:chExt cx="2363700" cy="1637925"/>
            </a:xfrm>
          </p:grpSpPr>
          <p:sp>
            <p:nvSpPr>
              <p:cNvPr id="559" name="Google Shape;559;p49"/>
              <p:cNvSpPr/>
              <p:nvPr/>
            </p:nvSpPr>
            <p:spPr>
              <a:xfrm>
                <a:off x="642775" y="1596575"/>
                <a:ext cx="2363700" cy="1420200"/>
              </a:xfrm>
              <a:prstGeom prst="rect">
                <a:avLst/>
              </a:prstGeom>
              <a:solidFill>
                <a:srgbClr val="00BEFF">
                  <a:alpha val="6150"/>
                </a:srgbClr>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9"/>
              <p:cNvSpPr/>
              <p:nvPr/>
            </p:nvSpPr>
            <p:spPr>
              <a:xfrm>
                <a:off x="642775" y="1378850"/>
                <a:ext cx="2363700" cy="217800"/>
              </a:xfrm>
              <a:prstGeom prst="rect">
                <a:avLst/>
              </a:prstGeom>
              <a:solidFill>
                <a:srgbClr val="6D9EEB"/>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1" name="Google Shape;561;p49"/>
              <p:cNvCxnSpPr>
                <a:stCxn id="560" idx="1"/>
                <a:endCxn id="560" idx="3"/>
              </p:cNvCxnSpPr>
              <p:nvPr/>
            </p:nvCxnSpPr>
            <p:spPr>
              <a:xfrm>
                <a:off x="642775" y="1487750"/>
                <a:ext cx="2363700" cy="0"/>
              </a:xfrm>
              <a:prstGeom prst="straightConnector1">
                <a:avLst/>
              </a:prstGeom>
              <a:noFill/>
              <a:ln w="9525" cap="flat" cmpd="sng">
                <a:solidFill>
                  <a:srgbClr val="1155CC"/>
                </a:solidFill>
                <a:prstDash val="solid"/>
                <a:round/>
                <a:headEnd type="none" w="med" len="med"/>
                <a:tailEnd type="none" w="med" len="med"/>
              </a:ln>
            </p:spPr>
          </p:cxnSp>
        </p:grpSp>
        <p:sp>
          <p:nvSpPr>
            <p:cNvPr id="562" name="Google Shape;562;p49"/>
            <p:cNvSpPr txBox="1"/>
            <p:nvPr/>
          </p:nvSpPr>
          <p:spPr>
            <a:xfrm>
              <a:off x="818995" y="1726999"/>
              <a:ext cx="2265600" cy="66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Coming Soon"/>
                  <a:ea typeface="Coming Soon"/>
                  <a:cs typeface="Coming Soon"/>
                  <a:sym typeface="Coming Soon"/>
                </a:rPr>
                <a:t>boo</a:t>
              </a:r>
              <a:endParaRPr sz="2000">
                <a:latin typeface="Coming Soon"/>
                <a:ea typeface="Coming Soon"/>
                <a:cs typeface="Coming Soon"/>
                <a:sym typeface="Coming Soon"/>
              </a:endParaRPr>
            </a:p>
          </p:txBody>
        </p:sp>
      </p:grpSp>
      <p:sp>
        <p:nvSpPr>
          <p:cNvPr id="563" name="Google Shape;563;p49"/>
          <p:cNvSpPr/>
          <p:nvPr/>
        </p:nvSpPr>
        <p:spPr>
          <a:xfrm>
            <a:off x="6042937" y="3579305"/>
            <a:ext cx="417000" cy="4170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000">
                <a:latin typeface="Coming Soon"/>
                <a:ea typeface="Coming Soon"/>
                <a:cs typeface="Coming Soon"/>
                <a:sym typeface="Coming Soon"/>
              </a:rPr>
              <a:t>1</a:t>
            </a:r>
            <a:endParaRPr sz="2000">
              <a:latin typeface="Coming Soon"/>
              <a:ea typeface="Coming Soon"/>
              <a:cs typeface="Coming Soon"/>
              <a:sym typeface="Coming Soon"/>
            </a:endParaRPr>
          </a:p>
        </p:txBody>
      </p:sp>
      <p:sp>
        <p:nvSpPr>
          <p:cNvPr id="564" name="Google Shape;564;p49"/>
          <p:cNvSpPr/>
          <p:nvPr/>
        </p:nvSpPr>
        <p:spPr>
          <a:xfrm>
            <a:off x="2522775" y="1277325"/>
            <a:ext cx="2778900" cy="5949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9"/>
          <p:cNvSpPr/>
          <p:nvPr/>
        </p:nvSpPr>
        <p:spPr>
          <a:xfrm>
            <a:off x="2522775" y="2004800"/>
            <a:ext cx="2778900" cy="5949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9"/>
          <p:cNvSpPr/>
          <p:nvPr/>
        </p:nvSpPr>
        <p:spPr>
          <a:xfrm>
            <a:off x="2522775" y="2732275"/>
            <a:ext cx="2778900" cy="5949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9"/>
          <p:cNvSpPr/>
          <p:nvPr/>
        </p:nvSpPr>
        <p:spPr>
          <a:xfrm>
            <a:off x="2522775" y="3459750"/>
            <a:ext cx="2778900" cy="5949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9"/>
          <p:cNvSpPr/>
          <p:nvPr/>
        </p:nvSpPr>
        <p:spPr>
          <a:xfrm>
            <a:off x="2502050" y="4187225"/>
            <a:ext cx="2778900" cy="5949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9"/>
          <p:cNvSpPr/>
          <p:nvPr/>
        </p:nvSpPr>
        <p:spPr>
          <a:xfrm>
            <a:off x="7366960" y="3579305"/>
            <a:ext cx="417000" cy="4170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000">
                <a:latin typeface="Coming Soon"/>
                <a:ea typeface="Coming Soon"/>
                <a:cs typeface="Coming Soon"/>
                <a:sym typeface="Coming Soon"/>
              </a:rPr>
              <a:t>2</a:t>
            </a:r>
            <a:endParaRPr sz="2000">
              <a:latin typeface="Coming Soon"/>
              <a:ea typeface="Coming Soon"/>
              <a:cs typeface="Coming Soon"/>
              <a:sym typeface="Coming Soon"/>
            </a:endParaRPr>
          </a:p>
        </p:txBody>
      </p:sp>
      <p:sp>
        <p:nvSpPr>
          <p:cNvPr id="570" name="Google Shape;570;p49"/>
          <p:cNvSpPr txBox="1"/>
          <p:nvPr/>
        </p:nvSpPr>
        <p:spPr>
          <a:xfrm>
            <a:off x="2471925" y="1277325"/>
            <a:ext cx="3690300" cy="335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B7B7B7"/>
                </a:solidFill>
                <a:latin typeface="Consolas"/>
                <a:ea typeface="Consolas"/>
                <a:cs typeface="Consolas"/>
                <a:sym typeface="Consolas"/>
              </a:rPr>
              <a:t>00</a:t>
            </a:r>
            <a:r>
              <a:rPr lang="en" sz="2400">
                <a:solidFill>
                  <a:schemeClr val="dk1"/>
                </a:solidFill>
                <a:latin typeface="Consolas"/>
                <a:ea typeface="Consolas"/>
                <a:cs typeface="Consolas"/>
                <a:sym typeface="Consolas"/>
              </a:rPr>
              <a:t> var kit</a:t>
            </a:r>
            <a:endParaRPr sz="2400">
              <a:solidFill>
                <a:schemeClr val="dk1"/>
              </a:solidFill>
              <a:latin typeface="Consolas"/>
              <a:ea typeface="Consolas"/>
              <a:cs typeface="Consolas"/>
              <a:sym typeface="Consolas"/>
            </a:endParaRPr>
          </a:p>
          <a:p>
            <a:pPr marL="0" lvl="0" indent="0" algn="l" rtl="0">
              <a:spcBef>
                <a:spcPts val="0"/>
              </a:spcBef>
              <a:spcAft>
                <a:spcPts val="0"/>
              </a:spcAft>
              <a:buNone/>
            </a:pPr>
            <a:endParaRPr sz="2400">
              <a:solidFill>
                <a:schemeClr val="dk1"/>
              </a:solidFill>
              <a:latin typeface="Consolas"/>
              <a:ea typeface="Consolas"/>
              <a:cs typeface="Consolas"/>
              <a:sym typeface="Consolas"/>
            </a:endParaRPr>
          </a:p>
          <a:p>
            <a:pPr marL="0" lvl="0" indent="0" algn="l" rtl="0">
              <a:spcBef>
                <a:spcPts val="0"/>
              </a:spcBef>
              <a:spcAft>
                <a:spcPts val="0"/>
              </a:spcAft>
              <a:buNone/>
            </a:pPr>
            <a:r>
              <a:rPr lang="en" sz="2400">
                <a:solidFill>
                  <a:srgbClr val="CCCCCC"/>
                </a:solidFill>
                <a:latin typeface="Consolas"/>
                <a:ea typeface="Consolas"/>
                <a:cs typeface="Consolas"/>
                <a:sym typeface="Consolas"/>
              </a:rPr>
              <a:t>01</a:t>
            </a:r>
            <a:r>
              <a:rPr lang="en" sz="2400">
                <a:solidFill>
                  <a:schemeClr val="dk1"/>
                </a:solidFill>
                <a:latin typeface="Consolas"/>
                <a:ea typeface="Consolas"/>
                <a:cs typeface="Consolas"/>
                <a:sym typeface="Consolas"/>
              </a:rPr>
              <a:t> kit ← 1</a:t>
            </a:r>
            <a:endParaRPr sz="2400">
              <a:solidFill>
                <a:schemeClr val="dk1"/>
              </a:solidFill>
              <a:latin typeface="Consolas"/>
              <a:ea typeface="Consolas"/>
              <a:cs typeface="Consolas"/>
              <a:sym typeface="Consolas"/>
            </a:endParaRPr>
          </a:p>
          <a:p>
            <a:pPr marL="0" lvl="0" indent="0" algn="l" rtl="0">
              <a:spcBef>
                <a:spcPts val="0"/>
              </a:spcBef>
              <a:spcAft>
                <a:spcPts val="0"/>
              </a:spcAft>
              <a:buNone/>
            </a:pPr>
            <a:endParaRPr sz="2400">
              <a:solidFill>
                <a:schemeClr val="dk1"/>
              </a:solidFill>
              <a:latin typeface="Consolas"/>
              <a:ea typeface="Consolas"/>
              <a:cs typeface="Consolas"/>
              <a:sym typeface="Consolas"/>
            </a:endParaRPr>
          </a:p>
          <a:p>
            <a:pPr marL="0" lvl="0" indent="0" algn="l" rtl="0">
              <a:spcBef>
                <a:spcPts val="0"/>
              </a:spcBef>
              <a:spcAft>
                <a:spcPts val="0"/>
              </a:spcAft>
              <a:buNone/>
            </a:pPr>
            <a:r>
              <a:rPr lang="en" sz="2400">
                <a:solidFill>
                  <a:srgbClr val="CCCCCC"/>
                </a:solidFill>
                <a:latin typeface="Consolas"/>
                <a:ea typeface="Consolas"/>
                <a:cs typeface="Consolas"/>
                <a:sym typeface="Consolas"/>
              </a:rPr>
              <a:t>02</a:t>
            </a:r>
            <a:r>
              <a:rPr lang="en" sz="2400">
                <a:solidFill>
                  <a:schemeClr val="dk1"/>
                </a:solidFill>
                <a:latin typeface="Consolas"/>
                <a:ea typeface="Consolas"/>
                <a:cs typeface="Consolas"/>
                <a:sym typeface="Consolas"/>
              </a:rPr>
              <a:t> var boo</a:t>
            </a:r>
            <a:endParaRPr sz="2400">
              <a:solidFill>
                <a:schemeClr val="dk1"/>
              </a:solidFill>
              <a:latin typeface="Consolas"/>
              <a:ea typeface="Consolas"/>
              <a:cs typeface="Consolas"/>
              <a:sym typeface="Consolas"/>
            </a:endParaRPr>
          </a:p>
          <a:p>
            <a:pPr marL="0" lvl="0" indent="0" algn="l" rtl="0">
              <a:spcBef>
                <a:spcPts val="0"/>
              </a:spcBef>
              <a:spcAft>
                <a:spcPts val="0"/>
              </a:spcAft>
              <a:buNone/>
            </a:pPr>
            <a:endParaRPr sz="2400">
              <a:solidFill>
                <a:schemeClr val="dk1"/>
              </a:solidFill>
              <a:latin typeface="Consolas"/>
              <a:ea typeface="Consolas"/>
              <a:cs typeface="Consolas"/>
              <a:sym typeface="Consolas"/>
            </a:endParaRPr>
          </a:p>
          <a:p>
            <a:pPr marL="0" lvl="0" indent="0" algn="l" rtl="0">
              <a:spcBef>
                <a:spcPts val="0"/>
              </a:spcBef>
              <a:spcAft>
                <a:spcPts val="0"/>
              </a:spcAft>
              <a:buNone/>
            </a:pPr>
            <a:r>
              <a:rPr lang="en" sz="2400">
                <a:solidFill>
                  <a:srgbClr val="CCCCCC"/>
                </a:solidFill>
                <a:latin typeface="Consolas"/>
                <a:ea typeface="Consolas"/>
                <a:cs typeface="Consolas"/>
                <a:sym typeface="Consolas"/>
              </a:rPr>
              <a:t>03</a:t>
            </a:r>
            <a:r>
              <a:rPr lang="en" sz="2400">
                <a:solidFill>
                  <a:schemeClr val="dk1"/>
                </a:solidFill>
                <a:latin typeface="Consolas"/>
                <a:ea typeface="Consolas"/>
                <a:cs typeface="Consolas"/>
                <a:sym typeface="Consolas"/>
              </a:rPr>
              <a:t> boo ← kit + 1</a:t>
            </a:r>
            <a:br>
              <a:rPr lang="en" sz="2400">
                <a:solidFill>
                  <a:schemeClr val="dk1"/>
                </a:solidFill>
                <a:latin typeface="Consolas"/>
                <a:ea typeface="Consolas"/>
                <a:cs typeface="Consolas"/>
                <a:sym typeface="Consolas"/>
              </a:rPr>
            </a:br>
            <a:endParaRPr sz="2400">
              <a:solidFill>
                <a:schemeClr val="dk1"/>
              </a:solidFill>
              <a:latin typeface="Consolas"/>
              <a:ea typeface="Consolas"/>
              <a:cs typeface="Consolas"/>
              <a:sym typeface="Consolas"/>
            </a:endParaRPr>
          </a:p>
          <a:p>
            <a:pPr marL="0" lvl="0" indent="0" algn="l" rtl="0">
              <a:spcBef>
                <a:spcPts val="0"/>
              </a:spcBef>
              <a:spcAft>
                <a:spcPts val="0"/>
              </a:spcAft>
              <a:buNone/>
            </a:pPr>
            <a:r>
              <a:rPr lang="en" sz="2400">
                <a:solidFill>
                  <a:srgbClr val="CCCCCC"/>
                </a:solidFill>
                <a:latin typeface="Consolas"/>
                <a:ea typeface="Consolas"/>
                <a:cs typeface="Consolas"/>
                <a:sym typeface="Consolas"/>
              </a:rPr>
              <a:t>04</a:t>
            </a:r>
            <a:r>
              <a:rPr lang="en" sz="2400">
                <a:solidFill>
                  <a:schemeClr val="dk1"/>
                </a:solidFill>
                <a:latin typeface="Consolas"/>
                <a:ea typeface="Consolas"/>
                <a:cs typeface="Consolas"/>
                <a:sym typeface="Consolas"/>
              </a:rPr>
              <a:t> kit ← 5</a:t>
            </a:r>
            <a:endParaRPr sz="2400">
              <a:latin typeface="Consolas"/>
              <a:ea typeface="Consolas"/>
              <a:cs typeface="Consolas"/>
              <a:sym typeface="Consolas"/>
            </a:endParaRPr>
          </a:p>
        </p:txBody>
      </p:sp>
      <p:sp>
        <p:nvSpPr>
          <p:cNvPr id="571" name="Google Shape;571;p49"/>
          <p:cNvSpPr txBox="1"/>
          <p:nvPr/>
        </p:nvSpPr>
        <p:spPr>
          <a:xfrm>
            <a:off x="131675" y="273250"/>
            <a:ext cx="8120700" cy="125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chemeClr val="dk1"/>
                </a:solidFill>
                <a:latin typeface="Proxima Nova"/>
                <a:ea typeface="Proxima Nova"/>
                <a:cs typeface="Proxima Nova"/>
                <a:sym typeface="Proxima Nova"/>
              </a:rPr>
              <a:t>Assign a Variable: Expressions with Variables</a:t>
            </a:r>
            <a:endParaRPr sz="30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a:solidFill>
                  <a:schemeClr val="dk1"/>
                </a:solidFill>
                <a:latin typeface="Proxima Nova"/>
                <a:ea typeface="Proxima Nova"/>
                <a:cs typeface="Proxima Nova"/>
                <a:sym typeface="Proxima Nova"/>
              </a:rPr>
              <a:t>Evaluate the expression on the right first to get one value. </a:t>
            </a:r>
            <a:endParaRPr>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a:solidFill>
                  <a:schemeClr val="dk1"/>
                </a:solidFill>
                <a:latin typeface="Proxima Nova"/>
                <a:ea typeface="Proxima Nova"/>
                <a:cs typeface="Proxima Nova"/>
                <a:sym typeface="Proxima Nova"/>
              </a:rPr>
              <a:t>Assign the value as normal</a:t>
            </a:r>
            <a:endParaRPr>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000">
              <a:solidFill>
                <a:schemeClr val="dk1"/>
              </a:solidFill>
              <a:latin typeface="Proxima Nova"/>
              <a:ea typeface="Proxima Nova"/>
              <a:cs typeface="Proxima Nova"/>
              <a:sym typeface="Proxima Nova"/>
            </a:endParaRPr>
          </a:p>
        </p:txBody>
      </p:sp>
      <p:grpSp>
        <p:nvGrpSpPr>
          <p:cNvPr id="572" name="Google Shape;572;p49"/>
          <p:cNvGrpSpPr/>
          <p:nvPr/>
        </p:nvGrpSpPr>
        <p:grpSpPr>
          <a:xfrm>
            <a:off x="5510272" y="1009520"/>
            <a:ext cx="1028795" cy="709416"/>
            <a:chOff x="746497" y="1374645"/>
            <a:chExt cx="3141357" cy="2166156"/>
          </a:xfrm>
        </p:grpSpPr>
        <p:grpSp>
          <p:nvGrpSpPr>
            <p:cNvPr id="573" name="Google Shape;573;p49"/>
            <p:cNvGrpSpPr/>
            <p:nvPr/>
          </p:nvGrpSpPr>
          <p:grpSpPr>
            <a:xfrm>
              <a:off x="746497" y="1374645"/>
              <a:ext cx="3141357" cy="2166156"/>
              <a:chOff x="642775" y="1378850"/>
              <a:chExt cx="2363700" cy="1637925"/>
            </a:xfrm>
          </p:grpSpPr>
          <p:sp>
            <p:nvSpPr>
              <p:cNvPr id="574" name="Google Shape;574;p49"/>
              <p:cNvSpPr/>
              <p:nvPr/>
            </p:nvSpPr>
            <p:spPr>
              <a:xfrm>
                <a:off x="642775" y="1596575"/>
                <a:ext cx="2363700" cy="1420200"/>
              </a:xfrm>
              <a:prstGeom prst="rect">
                <a:avLst/>
              </a:prstGeom>
              <a:solidFill>
                <a:srgbClr val="00BEFF">
                  <a:alpha val="6150"/>
                </a:srgbClr>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9"/>
              <p:cNvSpPr/>
              <p:nvPr/>
            </p:nvSpPr>
            <p:spPr>
              <a:xfrm>
                <a:off x="642775" y="1378850"/>
                <a:ext cx="2363700" cy="217800"/>
              </a:xfrm>
              <a:prstGeom prst="rect">
                <a:avLst/>
              </a:prstGeom>
              <a:solidFill>
                <a:srgbClr val="6D9EEB"/>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6" name="Google Shape;576;p49"/>
              <p:cNvCxnSpPr>
                <a:stCxn id="575" idx="1"/>
                <a:endCxn id="575" idx="3"/>
              </p:cNvCxnSpPr>
              <p:nvPr/>
            </p:nvCxnSpPr>
            <p:spPr>
              <a:xfrm>
                <a:off x="642775" y="1487750"/>
                <a:ext cx="2363700" cy="0"/>
              </a:xfrm>
              <a:prstGeom prst="straightConnector1">
                <a:avLst/>
              </a:prstGeom>
              <a:noFill/>
              <a:ln w="9525" cap="flat" cmpd="sng">
                <a:solidFill>
                  <a:srgbClr val="1155CC"/>
                </a:solidFill>
                <a:prstDash val="solid"/>
                <a:round/>
                <a:headEnd type="none" w="med" len="med"/>
                <a:tailEnd type="none" w="med" len="med"/>
              </a:ln>
            </p:spPr>
          </p:cxnSp>
        </p:grpSp>
        <p:sp>
          <p:nvSpPr>
            <p:cNvPr id="577" name="Google Shape;577;p49"/>
            <p:cNvSpPr txBox="1"/>
            <p:nvPr/>
          </p:nvSpPr>
          <p:spPr>
            <a:xfrm>
              <a:off x="819025" y="1726975"/>
              <a:ext cx="1845300" cy="66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Coming Soon"/>
                  <a:ea typeface="Coming Soon"/>
                  <a:cs typeface="Coming Soon"/>
                  <a:sym typeface="Coming Soon"/>
                </a:rPr>
                <a:t>kit</a:t>
              </a:r>
              <a:endParaRPr sz="2000">
                <a:latin typeface="Coming Soon"/>
                <a:ea typeface="Coming Soon"/>
                <a:cs typeface="Coming Soon"/>
                <a:sym typeface="Coming Soon"/>
              </a:endParaRPr>
            </a:p>
          </p:txBody>
        </p:sp>
      </p:grpSp>
      <p:sp>
        <p:nvSpPr>
          <p:cNvPr id="578" name="Google Shape;578;p49"/>
          <p:cNvSpPr/>
          <p:nvPr/>
        </p:nvSpPr>
        <p:spPr>
          <a:xfrm>
            <a:off x="6042937" y="2004812"/>
            <a:ext cx="417000" cy="4170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000">
                <a:latin typeface="Coming Soon"/>
                <a:ea typeface="Coming Soon"/>
                <a:cs typeface="Coming Soon"/>
                <a:sym typeface="Coming Soon"/>
              </a:rPr>
              <a:t>1</a:t>
            </a:r>
            <a:endParaRPr sz="2000">
              <a:latin typeface="Coming Soon"/>
              <a:ea typeface="Coming Soon"/>
              <a:cs typeface="Coming Soon"/>
              <a:sym typeface="Coming Soon"/>
            </a:endParaRPr>
          </a:p>
        </p:txBody>
      </p:sp>
      <p:sp>
        <p:nvSpPr>
          <p:cNvPr id="579" name="Google Shape;579;p49"/>
          <p:cNvSpPr/>
          <p:nvPr/>
        </p:nvSpPr>
        <p:spPr>
          <a:xfrm>
            <a:off x="6042937" y="2792058"/>
            <a:ext cx="417000" cy="4170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000">
                <a:latin typeface="Coming Soon"/>
                <a:ea typeface="Coming Soon"/>
                <a:cs typeface="Coming Soon"/>
                <a:sym typeface="Coming Soon"/>
              </a:rPr>
              <a:t>1</a:t>
            </a:r>
            <a:endParaRPr sz="2000">
              <a:latin typeface="Coming Soon"/>
              <a:ea typeface="Coming Soon"/>
              <a:cs typeface="Coming Soon"/>
              <a:sym typeface="Coming Soon"/>
            </a:endParaRPr>
          </a:p>
        </p:txBody>
      </p:sp>
      <p:grpSp>
        <p:nvGrpSpPr>
          <p:cNvPr id="580" name="Google Shape;580;p49"/>
          <p:cNvGrpSpPr/>
          <p:nvPr/>
        </p:nvGrpSpPr>
        <p:grpSpPr>
          <a:xfrm>
            <a:off x="5510272" y="4193019"/>
            <a:ext cx="1028795" cy="709416"/>
            <a:chOff x="746497" y="1374645"/>
            <a:chExt cx="3141357" cy="2166156"/>
          </a:xfrm>
        </p:grpSpPr>
        <p:grpSp>
          <p:nvGrpSpPr>
            <p:cNvPr id="581" name="Google Shape;581;p49"/>
            <p:cNvGrpSpPr/>
            <p:nvPr/>
          </p:nvGrpSpPr>
          <p:grpSpPr>
            <a:xfrm>
              <a:off x="746497" y="1374645"/>
              <a:ext cx="3141357" cy="2166156"/>
              <a:chOff x="642775" y="1378850"/>
              <a:chExt cx="2363700" cy="1637925"/>
            </a:xfrm>
          </p:grpSpPr>
          <p:sp>
            <p:nvSpPr>
              <p:cNvPr id="582" name="Google Shape;582;p49"/>
              <p:cNvSpPr/>
              <p:nvPr/>
            </p:nvSpPr>
            <p:spPr>
              <a:xfrm>
                <a:off x="642775" y="1596575"/>
                <a:ext cx="2363700" cy="1420200"/>
              </a:xfrm>
              <a:prstGeom prst="rect">
                <a:avLst/>
              </a:prstGeom>
              <a:solidFill>
                <a:srgbClr val="00BEFF">
                  <a:alpha val="6150"/>
                </a:srgbClr>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9"/>
              <p:cNvSpPr/>
              <p:nvPr/>
            </p:nvSpPr>
            <p:spPr>
              <a:xfrm>
                <a:off x="642775" y="1378850"/>
                <a:ext cx="2363700" cy="217800"/>
              </a:xfrm>
              <a:prstGeom prst="rect">
                <a:avLst/>
              </a:prstGeom>
              <a:solidFill>
                <a:srgbClr val="6D9EEB"/>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4" name="Google Shape;584;p49"/>
              <p:cNvCxnSpPr>
                <a:stCxn id="583" idx="1"/>
                <a:endCxn id="583" idx="3"/>
              </p:cNvCxnSpPr>
              <p:nvPr/>
            </p:nvCxnSpPr>
            <p:spPr>
              <a:xfrm>
                <a:off x="642775" y="1487750"/>
                <a:ext cx="2363700" cy="0"/>
              </a:xfrm>
              <a:prstGeom prst="straightConnector1">
                <a:avLst/>
              </a:prstGeom>
              <a:noFill/>
              <a:ln w="9525" cap="flat" cmpd="sng">
                <a:solidFill>
                  <a:srgbClr val="1155CC"/>
                </a:solidFill>
                <a:prstDash val="solid"/>
                <a:round/>
                <a:headEnd type="none" w="med" len="med"/>
                <a:tailEnd type="none" w="med" len="med"/>
              </a:ln>
            </p:spPr>
          </p:cxnSp>
        </p:grpSp>
        <p:sp>
          <p:nvSpPr>
            <p:cNvPr id="585" name="Google Shape;585;p49"/>
            <p:cNvSpPr txBox="1"/>
            <p:nvPr/>
          </p:nvSpPr>
          <p:spPr>
            <a:xfrm>
              <a:off x="819025" y="1726975"/>
              <a:ext cx="1845300" cy="66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Coming Soon"/>
                  <a:ea typeface="Coming Soon"/>
                  <a:cs typeface="Coming Soon"/>
                  <a:sym typeface="Coming Soon"/>
                </a:rPr>
                <a:t>kit</a:t>
              </a:r>
              <a:endParaRPr sz="2000">
                <a:latin typeface="Coming Soon"/>
                <a:ea typeface="Coming Soon"/>
                <a:cs typeface="Coming Soon"/>
                <a:sym typeface="Coming Soon"/>
              </a:endParaRPr>
            </a:p>
          </p:txBody>
        </p:sp>
      </p:grpSp>
      <p:grpSp>
        <p:nvGrpSpPr>
          <p:cNvPr id="586" name="Google Shape;586;p49"/>
          <p:cNvGrpSpPr/>
          <p:nvPr/>
        </p:nvGrpSpPr>
        <p:grpSpPr>
          <a:xfrm>
            <a:off x="6768391" y="4171483"/>
            <a:ext cx="1028795" cy="709416"/>
            <a:chOff x="746497" y="1374645"/>
            <a:chExt cx="3141357" cy="2166156"/>
          </a:xfrm>
        </p:grpSpPr>
        <p:grpSp>
          <p:nvGrpSpPr>
            <p:cNvPr id="587" name="Google Shape;587;p49"/>
            <p:cNvGrpSpPr/>
            <p:nvPr/>
          </p:nvGrpSpPr>
          <p:grpSpPr>
            <a:xfrm>
              <a:off x="746497" y="1374645"/>
              <a:ext cx="3141357" cy="2166156"/>
              <a:chOff x="642775" y="1378850"/>
              <a:chExt cx="2363700" cy="1637925"/>
            </a:xfrm>
          </p:grpSpPr>
          <p:sp>
            <p:nvSpPr>
              <p:cNvPr id="588" name="Google Shape;588;p49"/>
              <p:cNvSpPr/>
              <p:nvPr/>
            </p:nvSpPr>
            <p:spPr>
              <a:xfrm>
                <a:off x="642775" y="1596575"/>
                <a:ext cx="2363700" cy="1420200"/>
              </a:xfrm>
              <a:prstGeom prst="rect">
                <a:avLst/>
              </a:prstGeom>
              <a:solidFill>
                <a:srgbClr val="00BEFF">
                  <a:alpha val="6150"/>
                </a:srgbClr>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9"/>
              <p:cNvSpPr/>
              <p:nvPr/>
            </p:nvSpPr>
            <p:spPr>
              <a:xfrm>
                <a:off x="642775" y="1378850"/>
                <a:ext cx="2363700" cy="217800"/>
              </a:xfrm>
              <a:prstGeom prst="rect">
                <a:avLst/>
              </a:prstGeom>
              <a:solidFill>
                <a:srgbClr val="6D9EEB"/>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90" name="Google Shape;590;p49"/>
              <p:cNvCxnSpPr>
                <a:stCxn id="589" idx="1"/>
                <a:endCxn id="589" idx="3"/>
              </p:cNvCxnSpPr>
              <p:nvPr/>
            </p:nvCxnSpPr>
            <p:spPr>
              <a:xfrm>
                <a:off x="642775" y="1487750"/>
                <a:ext cx="2363700" cy="0"/>
              </a:xfrm>
              <a:prstGeom prst="straightConnector1">
                <a:avLst/>
              </a:prstGeom>
              <a:noFill/>
              <a:ln w="9525" cap="flat" cmpd="sng">
                <a:solidFill>
                  <a:srgbClr val="1155CC"/>
                </a:solidFill>
                <a:prstDash val="solid"/>
                <a:round/>
                <a:headEnd type="none" w="med" len="med"/>
                <a:tailEnd type="none" w="med" len="med"/>
              </a:ln>
            </p:spPr>
          </p:cxnSp>
        </p:grpSp>
        <p:sp>
          <p:nvSpPr>
            <p:cNvPr id="591" name="Google Shape;591;p49"/>
            <p:cNvSpPr txBox="1"/>
            <p:nvPr/>
          </p:nvSpPr>
          <p:spPr>
            <a:xfrm>
              <a:off x="818995" y="1726999"/>
              <a:ext cx="2265600" cy="66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Coming Soon"/>
                  <a:ea typeface="Coming Soon"/>
                  <a:cs typeface="Coming Soon"/>
                  <a:sym typeface="Coming Soon"/>
                </a:rPr>
                <a:t>boo</a:t>
              </a:r>
              <a:endParaRPr sz="2000">
                <a:latin typeface="Coming Soon"/>
                <a:ea typeface="Coming Soon"/>
                <a:cs typeface="Coming Soon"/>
                <a:sym typeface="Coming Soon"/>
              </a:endParaRPr>
            </a:p>
          </p:txBody>
        </p:sp>
      </p:grpSp>
      <p:sp>
        <p:nvSpPr>
          <p:cNvPr id="592" name="Google Shape;592;p49"/>
          <p:cNvSpPr/>
          <p:nvPr/>
        </p:nvSpPr>
        <p:spPr>
          <a:xfrm>
            <a:off x="6042937" y="4422601"/>
            <a:ext cx="417000" cy="4170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000">
                <a:latin typeface="Coming Soon"/>
                <a:ea typeface="Coming Soon"/>
                <a:cs typeface="Coming Soon"/>
                <a:sym typeface="Coming Soon"/>
              </a:rPr>
              <a:t>5</a:t>
            </a:r>
            <a:endParaRPr sz="2000">
              <a:latin typeface="Coming Soon"/>
              <a:ea typeface="Coming Soon"/>
              <a:cs typeface="Coming Soon"/>
              <a:sym typeface="Coming Soon"/>
            </a:endParaRPr>
          </a:p>
        </p:txBody>
      </p:sp>
      <p:sp>
        <p:nvSpPr>
          <p:cNvPr id="593" name="Google Shape;593;p49"/>
          <p:cNvSpPr/>
          <p:nvPr/>
        </p:nvSpPr>
        <p:spPr>
          <a:xfrm>
            <a:off x="7366960" y="4422601"/>
            <a:ext cx="417000" cy="4170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000">
                <a:latin typeface="Coming Soon"/>
                <a:ea typeface="Coming Soon"/>
                <a:cs typeface="Coming Soon"/>
                <a:sym typeface="Coming Soon"/>
              </a:rPr>
              <a:t>2</a:t>
            </a:r>
            <a:endParaRPr sz="2000">
              <a:latin typeface="Coming Soon"/>
              <a:ea typeface="Coming Soon"/>
              <a:cs typeface="Coming Soon"/>
              <a:sym typeface="Coming Soon"/>
            </a:endParaRPr>
          </a:p>
        </p:txBody>
      </p:sp>
      <p:sp>
        <p:nvSpPr>
          <p:cNvPr id="594" name="Google Shape;594;p49"/>
          <p:cNvSpPr/>
          <p:nvPr/>
        </p:nvSpPr>
        <p:spPr>
          <a:xfrm rot="-2333651">
            <a:off x="8231128" y="3901223"/>
            <a:ext cx="400870" cy="40087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1</a:t>
            </a:r>
            <a:endParaRPr sz="2400">
              <a:latin typeface="Coming Soon"/>
              <a:ea typeface="Coming Soon"/>
              <a:cs typeface="Coming Soon"/>
              <a:sym typeface="Coming Soon"/>
            </a:endParaRPr>
          </a:p>
        </p:txBody>
      </p:sp>
      <p:grpSp>
        <p:nvGrpSpPr>
          <p:cNvPr id="595" name="Google Shape;595;p49"/>
          <p:cNvGrpSpPr/>
          <p:nvPr/>
        </p:nvGrpSpPr>
        <p:grpSpPr>
          <a:xfrm>
            <a:off x="89100" y="4739882"/>
            <a:ext cx="324008" cy="322851"/>
            <a:chOff x="0" y="3867912"/>
            <a:chExt cx="1280160" cy="1275588"/>
          </a:xfrm>
        </p:grpSpPr>
        <p:sp>
          <p:nvSpPr>
            <p:cNvPr id="596" name="Google Shape;596;p49"/>
            <p:cNvSpPr/>
            <p:nvPr/>
          </p:nvSpPr>
          <p:spPr>
            <a:xfrm>
              <a:off x="0" y="4229100"/>
              <a:ext cx="914400" cy="914400"/>
            </a:xfrm>
            <a:prstGeom prst="ellipse">
              <a:avLst/>
            </a:prstGeom>
            <a:solidFill>
              <a:srgbClr val="FFFFFF"/>
            </a:solidFill>
            <a:ln w="19050"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9"/>
            <p:cNvSpPr/>
            <p:nvPr/>
          </p:nvSpPr>
          <p:spPr>
            <a:xfrm>
              <a:off x="182880" y="4050792"/>
              <a:ext cx="914400" cy="914400"/>
            </a:xfrm>
            <a:prstGeom prst="ellipse">
              <a:avLst/>
            </a:prstGeom>
            <a:solidFill>
              <a:srgbClr val="FFFFFF"/>
            </a:solidFill>
            <a:ln w="19050"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9"/>
            <p:cNvSpPr/>
            <p:nvPr/>
          </p:nvSpPr>
          <p:spPr>
            <a:xfrm>
              <a:off x="365760" y="3867912"/>
              <a:ext cx="914400" cy="914400"/>
            </a:xfrm>
            <a:prstGeom prst="ellipse">
              <a:avLst/>
            </a:prstGeom>
            <a:solidFill>
              <a:srgbClr val="FFFFFF"/>
            </a:solidFill>
            <a:ln w="19050"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99" name="Google Shape;599;p49"/>
          <p:cNvPicPr preferRelativeResize="0"/>
          <p:nvPr/>
        </p:nvPicPr>
        <p:blipFill>
          <a:blip r:embed="rId4">
            <a:alphaModFix/>
          </a:blip>
          <a:stretch>
            <a:fillRect/>
          </a:stretch>
        </p:blipFill>
        <p:spPr>
          <a:xfrm>
            <a:off x="8026497" y="4070778"/>
            <a:ext cx="810130" cy="810122"/>
          </a:xfrm>
          <a:prstGeom prst="rect">
            <a:avLst/>
          </a:prstGeom>
          <a:noFill/>
          <a:ln>
            <a:noFill/>
          </a:ln>
        </p:spPr>
      </p:pic>
      <p:sp>
        <p:nvSpPr>
          <p:cNvPr id="600" name="Google Shape;600;p49"/>
          <p:cNvSpPr txBox="1"/>
          <p:nvPr/>
        </p:nvSpPr>
        <p:spPr>
          <a:xfrm>
            <a:off x="131675" y="4070763"/>
            <a:ext cx="2250000" cy="56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Proxima Nova"/>
                <a:ea typeface="Proxima Nova"/>
                <a:cs typeface="Proxima Nova"/>
                <a:sym typeface="Proxima Nova"/>
              </a:rPr>
              <a:t>Note: Variables aren’t “connected”. Changing kit doesn’t change boo.</a:t>
            </a:r>
            <a:endParaRPr/>
          </a:p>
        </p:txBody>
      </p:sp>
      <p:sp>
        <p:nvSpPr>
          <p:cNvPr id="601" name="Google Shape;601;p49"/>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1 - Activity</a:t>
            </a:r>
            <a:endParaRPr>
              <a:solidFill>
                <a:srgbClr val="FFFFFF"/>
              </a:solidFill>
            </a:endParaRPr>
          </a:p>
        </p:txBody>
      </p:sp>
      <p:cxnSp>
        <p:nvCxnSpPr>
          <p:cNvPr id="602" name="Google Shape;602;p49"/>
          <p:cNvCxnSpPr>
            <a:stCxn id="563" idx="3"/>
          </p:cNvCxnSpPr>
          <p:nvPr/>
        </p:nvCxnSpPr>
        <p:spPr>
          <a:xfrm>
            <a:off x="6459937" y="3787805"/>
            <a:ext cx="1447200" cy="309000"/>
          </a:xfrm>
          <a:prstGeom prst="curvedConnector3">
            <a:avLst>
              <a:gd name="adj1" fmla="val 50000"/>
            </a:avLst>
          </a:prstGeom>
          <a:noFill/>
          <a:ln w="9525" cap="flat" cmpd="sng">
            <a:solidFill>
              <a:schemeClr val="dk2"/>
            </a:solidFill>
            <a:prstDash val="dash"/>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9"/>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nodeType="afterEffect">
                                  <p:stCondLst>
                                    <p:cond delay="0"/>
                                  </p:stCondLst>
                                  <p:childTnLst>
                                    <p:set>
                                      <p:cBhvr>
                                        <p:cTn id="17" dur="1" fill="hold">
                                          <p:stCondLst>
                                            <p:cond delay="0"/>
                                          </p:stCondLst>
                                        </p:cTn>
                                        <p:tgtEl>
                                          <p:spTgt spid="578"/>
                                        </p:tgtEl>
                                        <p:attrNameLst>
                                          <p:attrName>style.visibility</p:attrName>
                                        </p:attrNameLst>
                                      </p:cBhvr>
                                      <p:to>
                                        <p:strVal val="visible"/>
                                      </p:to>
                                    </p:set>
                                    <p:animEffect transition="in" filter="fade">
                                      <p:cBhvr>
                                        <p:cTn id="18" dur="1000"/>
                                        <p:tgtEl>
                                          <p:spTgt spid="57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79"/>
                                        </p:tgtEl>
                                        <p:attrNameLst>
                                          <p:attrName>style.visibility</p:attrName>
                                        </p:attrNameLst>
                                      </p:cBhvr>
                                      <p:to>
                                        <p:strVal val="visible"/>
                                      </p:to>
                                    </p:set>
                                  </p:childTnLst>
                                </p:cTn>
                              </p:par>
                            </p:childTnLst>
                          </p:cTn>
                        </p:par>
                        <p:par>
                          <p:cTn id="27" fill="hold">
                            <p:stCondLst>
                              <p:cond delay="0"/>
                            </p:stCondLst>
                            <p:childTnLst>
                              <p:par>
                                <p:cTn id="28" presetID="10" presetClass="entr" presetSubtype="0" fill="hold" nodeType="afterEffect">
                                  <p:stCondLst>
                                    <p:cond delay="0"/>
                                  </p:stCondLst>
                                  <p:childTnLst>
                                    <p:set>
                                      <p:cBhvr>
                                        <p:cTn id="29" dur="1" fill="hold">
                                          <p:stCondLst>
                                            <p:cond delay="0"/>
                                          </p:stCondLst>
                                        </p:cTn>
                                        <p:tgtEl>
                                          <p:spTgt spid="545"/>
                                        </p:tgtEl>
                                        <p:attrNameLst>
                                          <p:attrName>style.visibility</p:attrName>
                                        </p:attrNameLst>
                                      </p:cBhvr>
                                      <p:to>
                                        <p:strVal val="visible"/>
                                      </p:to>
                                    </p:set>
                                    <p:animEffect transition="in" filter="fade">
                                      <p:cBhvr>
                                        <p:cTn id="30" dur="1000"/>
                                        <p:tgtEl>
                                          <p:spTgt spid="545"/>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6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33"/>
                                        </p:tgtEl>
                                        <p:attrNameLst>
                                          <p:attrName>style.visibility</p:attrName>
                                        </p:attrNameLst>
                                      </p:cBhvr>
                                      <p:to>
                                        <p:strVal val="visible"/>
                                      </p:to>
                                    </p:set>
                                  </p:childTnLst>
                                </p:cTn>
                              </p:par>
                              <p:par>
                                <p:cTn id="37" presetID="10" presetClass="entr" presetSubtype="0" fill="hold" nodeType="withEffect">
                                  <p:stCondLst>
                                    <p:cond delay="0"/>
                                  </p:stCondLst>
                                  <p:childTnLst>
                                    <p:set>
                                      <p:cBhvr>
                                        <p:cTn id="38" dur="1" fill="hold">
                                          <p:stCondLst>
                                            <p:cond delay="0"/>
                                          </p:stCondLst>
                                        </p:cTn>
                                        <p:tgtEl>
                                          <p:spTgt spid="563"/>
                                        </p:tgtEl>
                                        <p:attrNameLst>
                                          <p:attrName>style.visibility</p:attrName>
                                        </p:attrNameLst>
                                      </p:cBhvr>
                                      <p:to>
                                        <p:strVal val="visible"/>
                                      </p:to>
                                    </p:set>
                                    <p:animEffect transition="in" filter="fade">
                                      <p:cBhvr>
                                        <p:cTn id="39" dur="1000"/>
                                        <p:tgtEl>
                                          <p:spTgt spid="563"/>
                                        </p:tgtEl>
                                      </p:cBhvr>
                                    </p:animEffect>
                                  </p:childTnLst>
                                </p:cTn>
                              </p:par>
                              <p:par>
                                <p:cTn id="40" presetID="1" presetClass="entr" presetSubtype="0" fill="hold" nodeType="withEffect">
                                  <p:stCondLst>
                                    <p:cond delay="0"/>
                                  </p:stCondLst>
                                  <p:childTnLst>
                                    <p:set>
                                      <p:cBhvr>
                                        <p:cTn id="41" dur="1" fill="hold">
                                          <p:stCondLst>
                                            <p:cond delay="0"/>
                                          </p:stCondLst>
                                        </p:cTn>
                                        <p:tgtEl>
                                          <p:spTgt spid="557"/>
                                        </p:tgtEl>
                                        <p:attrNameLst>
                                          <p:attrName>style.visibility</p:attrName>
                                        </p:attrNameLst>
                                      </p:cBhvr>
                                      <p:to>
                                        <p:strVal val="visible"/>
                                      </p:to>
                                    </p:se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569"/>
                                        </p:tgtEl>
                                        <p:attrNameLst>
                                          <p:attrName>style.visibility</p:attrName>
                                        </p:attrNameLst>
                                      </p:cBhvr>
                                      <p:to>
                                        <p:strVal val="visible"/>
                                      </p:to>
                                    </p:set>
                                    <p:animEffect transition="in" filter="fade">
                                      <p:cBhvr>
                                        <p:cTn id="45" dur="1000"/>
                                        <p:tgtEl>
                                          <p:spTgt spid="569"/>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568"/>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580"/>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593"/>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586"/>
                                        </p:tgtEl>
                                        <p:attrNameLst>
                                          <p:attrName>style.visibility</p:attrName>
                                        </p:attrNameLst>
                                      </p:cBhvr>
                                      <p:to>
                                        <p:strVal val="visible"/>
                                      </p:to>
                                    </p:set>
                                  </p:childTnLst>
                                </p:cTn>
                              </p:par>
                            </p:childTnLst>
                          </p:cTn>
                        </p:par>
                        <p:par>
                          <p:cTn id="56" fill="hold">
                            <p:stCondLst>
                              <p:cond delay="1000"/>
                            </p:stCondLst>
                            <p:childTnLst>
                              <p:par>
                                <p:cTn id="57" presetID="10" presetClass="entr" presetSubtype="0" fill="hold" nodeType="afterEffect">
                                  <p:stCondLst>
                                    <p:cond delay="0"/>
                                  </p:stCondLst>
                                  <p:childTnLst>
                                    <p:set>
                                      <p:cBhvr>
                                        <p:cTn id="58" dur="1" fill="hold">
                                          <p:stCondLst>
                                            <p:cond delay="0"/>
                                          </p:stCondLst>
                                        </p:cTn>
                                        <p:tgtEl>
                                          <p:spTgt spid="602"/>
                                        </p:tgtEl>
                                        <p:attrNameLst>
                                          <p:attrName>style.visibility</p:attrName>
                                        </p:attrNameLst>
                                      </p:cBhvr>
                                      <p:to>
                                        <p:strVal val="visible"/>
                                      </p:to>
                                    </p:set>
                                    <p:animEffect transition="in" filter="fade">
                                      <p:cBhvr>
                                        <p:cTn id="59" dur="1000"/>
                                        <p:tgtEl>
                                          <p:spTgt spid="602"/>
                                        </p:tgtEl>
                                      </p:cBhvr>
                                    </p:animEffect>
                                  </p:childTnLst>
                                </p:cTn>
                              </p:par>
                            </p:childTnLst>
                          </p:cTn>
                        </p:par>
                        <p:par>
                          <p:cTn id="60" fill="hold">
                            <p:stCondLst>
                              <p:cond delay="2000"/>
                            </p:stCondLst>
                            <p:childTnLst>
                              <p:par>
                                <p:cTn id="61" presetID="10" presetClass="entr" presetSubtype="0" fill="hold" nodeType="afterEffect">
                                  <p:stCondLst>
                                    <p:cond delay="0"/>
                                  </p:stCondLst>
                                  <p:childTnLst>
                                    <p:set>
                                      <p:cBhvr>
                                        <p:cTn id="62" dur="1" fill="hold">
                                          <p:stCondLst>
                                            <p:cond delay="0"/>
                                          </p:stCondLst>
                                        </p:cTn>
                                        <p:tgtEl>
                                          <p:spTgt spid="594"/>
                                        </p:tgtEl>
                                        <p:attrNameLst>
                                          <p:attrName>style.visibility</p:attrName>
                                        </p:attrNameLst>
                                      </p:cBhvr>
                                      <p:to>
                                        <p:strVal val="visible"/>
                                      </p:to>
                                    </p:set>
                                    <p:animEffect transition="in" filter="fade">
                                      <p:cBhvr>
                                        <p:cTn id="63" dur="1000"/>
                                        <p:tgtEl>
                                          <p:spTgt spid="594"/>
                                        </p:tgtEl>
                                      </p:cBhvr>
                                    </p:animEffect>
                                  </p:childTnLst>
                                </p:cTn>
                              </p:par>
                            </p:childTnLst>
                          </p:cTn>
                        </p:par>
                        <p:par>
                          <p:cTn id="64" fill="hold">
                            <p:stCondLst>
                              <p:cond delay="3000"/>
                            </p:stCondLst>
                            <p:childTnLst>
                              <p:par>
                                <p:cTn id="65" presetID="8" presetClass="emph" presetSubtype="0" fill="hold" nodeType="afterEffect">
                                  <p:stCondLst>
                                    <p:cond delay="0"/>
                                  </p:stCondLst>
                                  <p:childTnLst>
                                    <p:animRot by="-21600000">
                                      <p:cBhvr>
                                        <p:cTn id="66" dur="1000" fill="hold"/>
                                        <p:tgtEl>
                                          <p:spTgt spid="594"/>
                                        </p:tgtEl>
                                        <p:attrNameLst>
                                          <p:attrName>r</p:attrName>
                                        </p:attrNameLst>
                                      </p:cBhvr>
                                    </p:animRot>
                                  </p:childTnLst>
                                </p:cTn>
                              </p:par>
                              <p:par>
                                <p:cTn id="67" presetID="10" presetClass="entr" presetSubtype="0" fill="hold" nodeType="withEffect">
                                  <p:stCondLst>
                                    <p:cond delay="0"/>
                                  </p:stCondLst>
                                  <p:childTnLst>
                                    <p:set>
                                      <p:cBhvr>
                                        <p:cTn id="68" dur="1" fill="hold">
                                          <p:stCondLst>
                                            <p:cond delay="0"/>
                                          </p:stCondLst>
                                        </p:cTn>
                                        <p:tgtEl>
                                          <p:spTgt spid="592"/>
                                        </p:tgtEl>
                                        <p:attrNameLst>
                                          <p:attrName>style.visibility</p:attrName>
                                        </p:attrNameLst>
                                      </p:cBhvr>
                                      <p:to>
                                        <p:strVal val="visible"/>
                                      </p:to>
                                    </p:set>
                                    <p:animEffect transition="in" filter="fade">
                                      <p:cBhvr>
                                        <p:cTn id="69" dur="1"/>
                                        <p:tgtEl>
                                          <p:spTgt spid="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6"/>
        <p:cNvGrpSpPr/>
        <p:nvPr/>
      </p:nvGrpSpPr>
      <p:grpSpPr>
        <a:xfrm>
          <a:off x="0" y="0"/>
          <a:ext cx="0" cy="0"/>
          <a:chOff x="0" y="0"/>
          <a:chExt cx="0" cy="0"/>
        </a:xfrm>
      </p:grpSpPr>
      <p:sp>
        <p:nvSpPr>
          <p:cNvPr id="607" name="Google Shape;607;p50"/>
          <p:cNvSpPr txBox="1"/>
          <p:nvPr/>
        </p:nvSpPr>
        <p:spPr>
          <a:xfrm>
            <a:off x="700625" y="1305325"/>
            <a:ext cx="6769800" cy="83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CCCCCC"/>
                </a:solidFill>
                <a:latin typeface="Consolas"/>
                <a:ea typeface="Consolas"/>
                <a:cs typeface="Consolas"/>
                <a:sym typeface="Consolas"/>
              </a:rPr>
              <a:t>00</a:t>
            </a:r>
            <a:r>
              <a:rPr lang="en" sz="2400">
                <a:solidFill>
                  <a:schemeClr val="dk1"/>
                </a:solidFill>
                <a:latin typeface="Consolas"/>
                <a:ea typeface="Consolas"/>
                <a:cs typeface="Consolas"/>
                <a:sym typeface="Consolas"/>
              </a:rPr>
              <a:t> var fuzz</a:t>
            </a:r>
            <a:endParaRPr sz="2400">
              <a:solidFill>
                <a:schemeClr val="dk1"/>
              </a:solidFill>
              <a:latin typeface="Consolas"/>
              <a:ea typeface="Consolas"/>
              <a:cs typeface="Consolas"/>
              <a:sym typeface="Consolas"/>
            </a:endParaRPr>
          </a:p>
          <a:p>
            <a:pPr marL="0" lvl="0" indent="0" algn="l" rtl="0">
              <a:spcBef>
                <a:spcPts val="0"/>
              </a:spcBef>
              <a:spcAft>
                <a:spcPts val="0"/>
              </a:spcAft>
              <a:buNone/>
            </a:pPr>
            <a:r>
              <a:rPr lang="en" sz="2400">
                <a:solidFill>
                  <a:srgbClr val="CCCCCC"/>
                </a:solidFill>
                <a:latin typeface="Consolas"/>
                <a:ea typeface="Consolas"/>
                <a:cs typeface="Consolas"/>
                <a:sym typeface="Consolas"/>
              </a:rPr>
              <a:t>01</a:t>
            </a:r>
            <a:r>
              <a:rPr lang="en" sz="2400">
                <a:solidFill>
                  <a:schemeClr val="dk1"/>
                </a:solidFill>
                <a:latin typeface="Consolas"/>
                <a:ea typeface="Consolas"/>
                <a:cs typeface="Consolas"/>
                <a:sym typeface="Consolas"/>
              </a:rPr>
              <a:t> var clip</a:t>
            </a:r>
            <a:endParaRPr sz="2400">
              <a:solidFill>
                <a:schemeClr val="dk1"/>
              </a:solidFill>
              <a:latin typeface="Consolas"/>
              <a:ea typeface="Consolas"/>
              <a:cs typeface="Consolas"/>
              <a:sym typeface="Consolas"/>
            </a:endParaRPr>
          </a:p>
          <a:p>
            <a:pPr marL="0" lvl="0" indent="0" algn="l" rtl="0">
              <a:spcBef>
                <a:spcPts val="0"/>
              </a:spcBef>
              <a:spcAft>
                <a:spcPts val="0"/>
              </a:spcAft>
              <a:buNone/>
            </a:pPr>
            <a:r>
              <a:rPr lang="en" sz="2400">
                <a:solidFill>
                  <a:srgbClr val="CCCCCC"/>
                </a:solidFill>
                <a:latin typeface="Consolas"/>
                <a:ea typeface="Consolas"/>
                <a:cs typeface="Consolas"/>
                <a:sym typeface="Consolas"/>
              </a:rPr>
              <a:t>02</a:t>
            </a:r>
            <a:r>
              <a:rPr lang="en" sz="2400">
                <a:solidFill>
                  <a:schemeClr val="dk1"/>
                </a:solidFill>
                <a:latin typeface="Consolas"/>
                <a:ea typeface="Consolas"/>
                <a:cs typeface="Consolas"/>
                <a:sym typeface="Consolas"/>
              </a:rPr>
              <a:t> fuzz ← 5</a:t>
            </a:r>
            <a:endParaRPr sz="2400">
              <a:solidFill>
                <a:schemeClr val="dk1"/>
              </a:solidFill>
              <a:latin typeface="Consolas"/>
              <a:ea typeface="Consolas"/>
              <a:cs typeface="Consolas"/>
              <a:sym typeface="Consolas"/>
            </a:endParaRPr>
          </a:p>
          <a:p>
            <a:pPr marL="0" lvl="0" indent="0" algn="l" rtl="0">
              <a:spcBef>
                <a:spcPts val="0"/>
              </a:spcBef>
              <a:spcAft>
                <a:spcPts val="0"/>
              </a:spcAft>
              <a:buNone/>
            </a:pPr>
            <a:r>
              <a:rPr lang="en" sz="2400">
                <a:solidFill>
                  <a:srgbClr val="CCCCCC"/>
                </a:solidFill>
                <a:latin typeface="Consolas"/>
                <a:ea typeface="Consolas"/>
                <a:cs typeface="Consolas"/>
                <a:sym typeface="Consolas"/>
              </a:rPr>
              <a:t>03</a:t>
            </a:r>
            <a:r>
              <a:rPr lang="en" sz="2400">
                <a:solidFill>
                  <a:schemeClr val="dk1"/>
                </a:solidFill>
                <a:latin typeface="Consolas"/>
                <a:ea typeface="Consolas"/>
                <a:cs typeface="Consolas"/>
                <a:sym typeface="Consolas"/>
              </a:rPr>
              <a:t> clip ← fuzz + 2</a:t>
            </a:r>
            <a:endParaRPr sz="2400">
              <a:solidFill>
                <a:schemeClr val="dk1"/>
              </a:solidFill>
              <a:latin typeface="Consolas"/>
              <a:ea typeface="Consolas"/>
              <a:cs typeface="Consolas"/>
              <a:sym typeface="Consolas"/>
            </a:endParaRPr>
          </a:p>
          <a:p>
            <a:pPr marL="0" lvl="0" indent="0" algn="l" rtl="0">
              <a:spcBef>
                <a:spcPts val="0"/>
              </a:spcBef>
              <a:spcAft>
                <a:spcPts val="0"/>
              </a:spcAft>
              <a:buNone/>
            </a:pPr>
            <a:r>
              <a:rPr lang="en" sz="2400">
                <a:solidFill>
                  <a:srgbClr val="CCCCCC"/>
                </a:solidFill>
                <a:latin typeface="Consolas"/>
                <a:ea typeface="Consolas"/>
                <a:cs typeface="Consolas"/>
                <a:sym typeface="Consolas"/>
              </a:rPr>
              <a:t>04</a:t>
            </a:r>
            <a:r>
              <a:rPr lang="en" sz="2400">
                <a:solidFill>
                  <a:schemeClr val="dk1"/>
                </a:solidFill>
                <a:latin typeface="Consolas"/>
                <a:ea typeface="Consolas"/>
                <a:cs typeface="Consolas"/>
                <a:sym typeface="Consolas"/>
              </a:rPr>
              <a:t> fuzz ← clip + 1</a:t>
            </a:r>
            <a:endParaRPr sz="2400">
              <a:solidFill>
                <a:schemeClr val="dk1"/>
              </a:solidFill>
              <a:latin typeface="Consolas"/>
              <a:ea typeface="Consolas"/>
              <a:cs typeface="Consolas"/>
              <a:sym typeface="Consolas"/>
            </a:endParaRPr>
          </a:p>
          <a:p>
            <a:pPr marL="0" lvl="0" indent="0" algn="l" rtl="0">
              <a:spcBef>
                <a:spcPts val="0"/>
              </a:spcBef>
              <a:spcAft>
                <a:spcPts val="0"/>
              </a:spcAft>
              <a:buNone/>
            </a:pPr>
            <a:r>
              <a:rPr lang="en" sz="2400">
                <a:solidFill>
                  <a:srgbClr val="CCCCCC"/>
                </a:solidFill>
                <a:latin typeface="Consolas"/>
                <a:ea typeface="Consolas"/>
                <a:cs typeface="Consolas"/>
                <a:sym typeface="Consolas"/>
              </a:rPr>
              <a:t>05</a:t>
            </a:r>
            <a:r>
              <a:rPr lang="en" sz="2400">
                <a:solidFill>
                  <a:schemeClr val="dk1"/>
                </a:solidFill>
                <a:latin typeface="Consolas"/>
                <a:ea typeface="Consolas"/>
                <a:cs typeface="Consolas"/>
                <a:sym typeface="Consolas"/>
              </a:rPr>
              <a:t> clip ← “gr” + fuzz</a:t>
            </a:r>
            <a:endParaRPr sz="2400">
              <a:solidFill>
                <a:schemeClr val="dk1"/>
              </a:solidFill>
              <a:latin typeface="Consolas"/>
              <a:ea typeface="Consolas"/>
              <a:cs typeface="Consolas"/>
              <a:sym typeface="Consolas"/>
            </a:endParaRPr>
          </a:p>
          <a:p>
            <a:pPr marL="0" lvl="0" indent="0" algn="l" rtl="0">
              <a:spcBef>
                <a:spcPts val="0"/>
              </a:spcBef>
              <a:spcAft>
                <a:spcPts val="0"/>
              </a:spcAft>
              <a:buNone/>
            </a:pPr>
            <a:r>
              <a:rPr lang="en" sz="2400">
                <a:solidFill>
                  <a:srgbClr val="CCCCCC"/>
                </a:solidFill>
                <a:latin typeface="Consolas"/>
                <a:ea typeface="Consolas"/>
                <a:cs typeface="Consolas"/>
                <a:sym typeface="Consolas"/>
              </a:rPr>
              <a:t>06</a:t>
            </a:r>
            <a:r>
              <a:rPr lang="en" sz="2400">
                <a:solidFill>
                  <a:schemeClr val="dk1"/>
                </a:solidFill>
                <a:latin typeface="Consolas"/>
                <a:ea typeface="Consolas"/>
                <a:cs typeface="Consolas"/>
                <a:sym typeface="Consolas"/>
              </a:rPr>
              <a:t> fuzz ← fuzz + 1</a:t>
            </a:r>
            <a:endParaRPr sz="2400">
              <a:solidFill>
                <a:schemeClr val="dk1"/>
              </a:solidFill>
              <a:latin typeface="Consolas"/>
              <a:ea typeface="Consolas"/>
              <a:cs typeface="Consolas"/>
              <a:sym typeface="Consolas"/>
            </a:endParaRPr>
          </a:p>
          <a:p>
            <a:pPr marL="0" lvl="0" indent="0" algn="l" rtl="0">
              <a:spcBef>
                <a:spcPts val="0"/>
              </a:spcBef>
              <a:spcAft>
                <a:spcPts val="0"/>
              </a:spcAft>
              <a:buNone/>
            </a:pPr>
            <a:r>
              <a:rPr lang="en" sz="2400">
                <a:solidFill>
                  <a:srgbClr val="CCCCCC"/>
                </a:solidFill>
                <a:latin typeface="Consolas"/>
                <a:ea typeface="Consolas"/>
                <a:cs typeface="Consolas"/>
                <a:sym typeface="Consolas"/>
              </a:rPr>
              <a:t>07</a:t>
            </a:r>
            <a:r>
              <a:rPr lang="en" sz="2400">
                <a:solidFill>
                  <a:schemeClr val="dk1"/>
                </a:solidFill>
                <a:latin typeface="Consolas"/>
                <a:ea typeface="Consolas"/>
                <a:cs typeface="Consolas"/>
                <a:sym typeface="Consolas"/>
              </a:rPr>
              <a:t> fuzz ← fuzz + 1</a:t>
            </a:r>
            <a:endParaRPr sz="2400">
              <a:solidFill>
                <a:schemeClr val="dk1"/>
              </a:solidFill>
              <a:latin typeface="Consolas"/>
              <a:ea typeface="Consolas"/>
              <a:cs typeface="Consolas"/>
              <a:sym typeface="Consolas"/>
            </a:endParaRPr>
          </a:p>
          <a:p>
            <a:pPr marL="0" lvl="0" indent="0" algn="l" rtl="0">
              <a:spcBef>
                <a:spcPts val="0"/>
              </a:spcBef>
              <a:spcAft>
                <a:spcPts val="0"/>
              </a:spcAft>
              <a:buNone/>
            </a:pPr>
            <a:r>
              <a:rPr lang="en" sz="2400">
                <a:solidFill>
                  <a:srgbClr val="CCCCCC"/>
                </a:solidFill>
                <a:latin typeface="Consolas"/>
                <a:ea typeface="Consolas"/>
                <a:cs typeface="Consolas"/>
                <a:sym typeface="Consolas"/>
              </a:rPr>
              <a:t>08</a:t>
            </a:r>
            <a:r>
              <a:rPr lang="en" sz="2400">
                <a:solidFill>
                  <a:schemeClr val="dk1"/>
                </a:solidFill>
                <a:latin typeface="Consolas"/>
                <a:ea typeface="Consolas"/>
                <a:cs typeface="Consolas"/>
                <a:sym typeface="Consolas"/>
              </a:rPr>
              <a:t> fuzz ← fuzz + 1</a:t>
            </a:r>
            <a:endParaRPr sz="2400">
              <a:solidFill>
                <a:schemeClr val="dk1"/>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endParaRPr sz="2400">
              <a:solidFill>
                <a:schemeClr val="dk1"/>
              </a:solidFill>
              <a:latin typeface="Consolas"/>
              <a:ea typeface="Consolas"/>
              <a:cs typeface="Consolas"/>
              <a:sym typeface="Consolas"/>
            </a:endParaRPr>
          </a:p>
          <a:p>
            <a:pPr marL="0" lvl="0" indent="0" algn="l" rtl="0">
              <a:spcBef>
                <a:spcPts val="0"/>
              </a:spcBef>
              <a:spcAft>
                <a:spcPts val="0"/>
              </a:spcAft>
              <a:buNone/>
            </a:pPr>
            <a:endParaRPr sz="2400">
              <a:solidFill>
                <a:schemeClr val="dk1"/>
              </a:solidFill>
              <a:latin typeface="Consolas"/>
              <a:ea typeface="Consolas"/>
              <a:cs typeface="Consolas"/>
              <a:sym typeface="Consolas"/>
            </a:endParaRPr>
          </a:p>
        </p:txBody>
      </p:sp>
      <p:sp>
        <p:nvSpPr>
          <p:cNvPr id="608" name="Google Shape;608;p50"/>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1 - Activity</a:t>
            </a:r>
            <a:endParaRPr>
              <a:solidFill>
                <a:srgbClr val="FFFFFF"/>
              </a:solidFill>
            </a:endParaRPr>
          </a:p>
        </p:txBody>
      </p:sp>
      <p:sp>
        <p:nvSpPr>
          <p:cNvPr id="609" name="Google Shape;609;p50"/>
          <p:cNvSpPr txBox="1"/>
          <p:nvPr/>
        </p:nvSpPr>
        <p:spPr>
          <a:xfrm>
            <a:off x="131675" y="401250"/>
            <a:ext cx="7877400" cy="20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chemeClr val="dk1"/>
                </a:solidFill>
                <a:latin typeface="Proxima Nova"/>
                <a:ea typeface="Proxima Nova"/>
                <a:cs typeface="Proxima Nova"/>
                <a:sym typeface="Proxima Nova"/>
              </a:rPr>
              <a:t>Do This:</a:t>
            </a:r>
            <a:endParaRPr sz="3000" b="1">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sz="2000">
                <a:solidFill>
                  <a:schemeClr val="dk1"/>
                </a:solidFill>
                <a:latin typeface="Proxima Nova"/>
                <a:ea typeface="Proxima Nova"/>
                <a:cs typeface="Proxima Nova"/>
                <a:sym typeface="Proxima Nova"/>
              </a:rPr>
              <a:t>Run this program. Compare your result with another group.</a:t>
            </a: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0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2000">
              <a:solidFill>
                <a:schemeClr val="dk1"/>
              </a:solidFill>
              <a:latin typeface="Proxima Nova"/>
              <a:ea typeface="Proxima Nova"/>
              <a:cs typeface="Proxima Nova"/>
              <a:sym typeface="Proxima Nova"/>
            </a:endParaRPr>
          </a:p>
        </p:txBody>
      </p:sp>
      <p:grpSp>
        <p:nvGrpSpPr>
          <p:cNvPr id="610" name="Google Shape;610;p50"/>
          <p:cNvGrpSpPr/>
          <p:nvPr/>
        </p:nvGrpSpPr>
        <p:grpSpPr>
          <a:xfrm>
            <a:off x="6845450" y="1319325"/>
            <a:ext cx="1965000" cy="2702100"/>
            <a:chOff x="6845450" y="1319325"/>
            <a:chExt cx="1965000" cy="2702100"/>
          </a:xfrm>
        </p:grpSpPr>
        <p:sp>
          <p:nvSpPr>
            <p:cNvPr id="611" name="Google Shape;611;p50"/>
            <p:cNvSpPr/>
            <p:nvPr/>
          </p:nvSpPr>
          <p:spPr>
            <a:xfrm>
              <a:off x="6845450" y="1319325"/>
              <a:ext cx="1965000" cy="2702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2" name="Google Shape;612;p50"/>
            <p:cNvGrpSpPr/>
            <p:nvPr/>
          </p:nvGrpSpPr>
          <p:grpSpPr>
            <a:xfrm>
              <a:off x="7003798" y="1463288"/>
              <a:ext cx="1643872" cy="1133549"/>
              <a:chOff x="746497" y="1374645"/>
              <a:chExt cx="3141357" cy="2166156"/>
            </a:xfrm>
          </p:grpSpPr>
          <p:grpSp>
            <p:nvGrpSpPr>
              <p:cNvPr id="613" name="Google Shape;613;p50"/>
              <p:cNvGrpSpPr/>
              <p:nvPr/>
            </p:nvGrpSpPr>
            <p:grpSpPr>
              <a:xfrm>
                <a:off x="746497" y="1374645"/>
                <a:ext cx="3141357" cy="2166156"/>
                <a:chOff x="642775" y="1378850"/>
                <a:chExt cx="2363700" cy="1637925"/>
              </a:xfrm>
            </p:grpSpPr>
            <p:sp>
              <p:nvSpPr>
                <p:cNvPr id="614" name="Google Shape;614;p50"/>
                <p:cNvSpPr/>
                <p:nvPr/>
              </p:nvSpPr>
              <p:spPr>
                <a:xfrm>
                  <a:off x="642775" y="1596575"/>
                  <a:ext cx="2363700" cy="1420200"/>
                </a:xfrm>
                <a:prstGeom prst="rect">
                  <a:avLst/>
                </a:prstGeom>
                <a:solidFill>
                  <a:srgbClr val="00BEFF">
                    <a:alpha val="6150"/>
                  </a:srgbClr>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50"/>
                <p:cNvSpPr/>
                <p:nvPr/>
              </p:nvSpPr>
              <p:spPr>
                <a:xfrm>
                  <a:off x="642775" y="1378850"/>
                  <a:ext cx="2363700" cy="217800"/>
                </a:xfrm>
                <a:prstGeom prst="rect">
                  <a:avLst/>
                </a:prstGeom>
                <a:solidFill>
                  <a:srgbClr val="6D9EEB"/>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6" name="Google Shape;616;p50"/>
                <p:cNvCxnSpPr>
                  <a:stCxn id="615" idx="1"/>
                  <a:endCxn id="615" idx="3"/>
                </p:cNvCxnSpPr>
                <p:nvPr/>
              </p:nvCxnSpPr>
              <p:spPr>
                <a:xfrm>
                  <a:off x="642775" y="1487750"/>
                  <a:ext cx="2363700" cy="0"/>
                </a:xfrm>
                <a:prstGeom prst="straightConnector1">
                  <a:avLst/>
                </a:prstGeom>
                <a:noFill/>
                <a:ln w="9525" cap="flat" cmpd="sng">
                  <a:solidFill>
                    <a:srgbClr val="1155CC"/>
                  </a:solidFill>
                  <a:prstDash val="solid"/>
                  <a:round/>
                  <a:headEnd type="none" w="med" len="med"/>
                  <a:tailEnd type="none" w="med" len="med"/>
                </a:ln>
              </p:spPr>
            </p:cxnSp>
          </p:grpSp>
          <p:sp>
            <p:nvSpPr>
              <p:cNvPr id="617" name="Google Shape;617;p50"/>
              <p:cNvSpPr txBox="1"/>
              <p:nvPr/>
            </p:nvSpPr>
            <p:spPr>
              <a:xfrm>
                <a:off x="819025" y="1726975"/>
                <a:ext cx="1845300" cy="66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Coming Soon"/>
                    <a:ea typeface="Coming Soon"/>
                    <a:cs typeface="Coming Soon"/>
                    <a:sym typeface="Coming Soon"/>
                  </a:rPr>
                  <a:t>fuzz</a:t>
                </a:r>
                <a:endParaRPr sz="1800">
                  <a:latin typeface="Coming Soon"/>
                  <a:ea typeface="Coming Soon"/>
                  <a:cs typeface="Coming Soon"/>
                  <a:sym typeface="Coming Soon"/>
                </a:endParaRPr>
              </a:p>
            </p:txBody>
          </p:sp>
        </p:grpSp>
        <p:sp>
          <p:nvSpPr>
            <p:cNvPr id="618" name="Google Shape;618;p50"/>
            <p:cNvSpPr/>
            <p:nvPr/>
          </p:nvSpPr>
          <p:spPr>
            <a:xfrm>
              <a:off x="7771028" y="1692053"/>
              <a:ext cx="790200" cy="7902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800">
                  <a:latin typeface="Coming Soon"/>
                  <a:ea typeface="Coming Soon"/>
                  <a:cs typeface="Coming Soon"/>
                  <a:sym typeface="Coming Soon"/>
                </a:rPr>
                <a:t>11</a:t>
              </a:r>
              <a:endParaRPr sz="1800">
                <a:latin typeface="Coming Soon"/>
                <a:ea typeface="Coming Soon"/>
                <a:cs typeface="Coming Soon"/>
                <a:sym typeface="Coming Soon"/>
              </a:endParaRPr>
            </a:p>
          </p:txBody>
        </p:sp>
        <p:grpSp>
          <p:nvGrpSpPr>
            <p:cNvPr id="619" name="Google Shape;619;p50"/>
            <p:cNvGrpSpPr/>
            <p:nvPr/>
          </p:nvGrpSpPr>
          <p:grpSpPr>
            <a:xfrm>
              <a:off x="7005910" y="2729713"/>
              <a:ext cx="1643872" cy="1133549"/>
              <a:chOff x="746497" y="1374645"/>
              <a:chExt cx="3141357" cy="2166156"/>
            </a:xfrm>
          </p:grpSpPr>
          <p:grpSp>
            <p:nvGrpSpPr>
              <p:cNvPr id="620" name="Google Shape;620;p50"/>
              <p:cNvGrpSpPr/>
              <p:nvPr/>
            </p:nvGrpSpPr>
            <p:grpSpPr>
              <a:xfrm>
                <a:off x="746497" y="1374645"/>
                <a:ext cx="3141357" cy="2166156"/>
                <a:chOff x="642775" y="1378850"/>
                <a:chExt cx="2363700" cy="1637925"/>
              </a:xfrm>
            </p:grpSpPr>
            <p:sp>
              <p:nvSpPr>
                <p:cNvPr id="621" name="Google Shape;621;p50"/>
                <p:cNvSpPr/>
                <p:nvPr/>
              </p:nvSpPr>
              <p:spPr>
                <a:xfrm>
                  <a:off x="642775" y="1596575"/>
                  <a:ext cx="2363700" cy="1420200"/>
                </a:xfrm>
                <a:prstGeom prst="rect">
                  <a:avLst/>
                </a:prstGeom>
                <a:solidFill>
                  <a:srgbClr val="00BEFF">
                    <a:alpha val="6150"/>
                  </a:srgbClr>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50"/>
                <p:cNvSpPr/>
                <p:nvPr/>
              </p:nvSpPr>
              <p:spPr>
                <a:xfrm>
                  <a:off x="642775" y="1378850"/>
                  <a:ext cx="2363700" cy="217800"/>
                </a:xfrm>
                <a:prstGeom prst="rect">
                  <a:avLst/>
                </a:prstGeom>
                <a:solidFill>
                  <a:srgbClr val="6D9EEB"/>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3" name="Google Shape;623;p50"/>
                <p:cNvCxnSpPr>
                  <a:stCxn id="622" idx="1"/>
                  <a:endCxn id="622" idx="3"/>
                </p:cNvCxnSpPr>
                <p:nvPr/>
              </p:nvCxnSpPr>
              <p:spPr>
                <a:xfrm>
                  <a:off x="642775" y="1487750"/>
                  <a:ext cx="2363700" cy="0"/>
                </a:xfrm>
                <a:prstGeom prst="straightConnector1">
                  <a:avLst/>
                </a:prstGeom>
                <a:noFill/>
                <a:ln w="9525" cap="flat" cmpd="sng">
                  <a:solidFill>
                    <a:srgbClr val="1155CC"/>
                  </a:solidFill>
                  <a:prstDash val="solid"/>
                  <a:round/>
                  <a:headEnd type="none" w="med" len="med"/>
                  <a:tailEnd type="none" w="med" len="med"/>
                </a:ln>
              </p:spPr>
            </p:cxnSp>
          </p:grpSp>
          <p:sp>
            <p:nvSpPr>
              <p:cNvPr id="624" name="Google Shape;624;p50"/>
              <p:cNvSpPr txBox="1"/>
              <p:nvPr/>
            </p:nvSpPr>
            <p:spPr>
              <a:xfrm>
                <a:off x="819025" y="1726975"/>
                <a:ext cx="1845300" cy="66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Coming Soon"/>
                    <a:ea typeface="Coming Soon"/>
                    <a:cs typeface="Coming Soon"/>
                    <a:sym typeface="Coming Soon"/>
                  </a:rPr>
                  <a:t>clip</a:t>
                </a:r>
                <a:endParaRPr sz="1800">
                  <a:latin typeface="Coming Soon"/>
                  <a:ea typeface="Coming Soon"/>
                  <a:cs typeface="Coming Soon"/>
                  <a:sym typeface="Coming Soon"/>
                </a:endParaRPr>
              </a:p>
            </p:txBody>
          </p:sp>
        </p:grpSp>
        <p:sp>
          <p:nvSpPr>
            <p:cNvPr id="625" name="Google Shape;625;p50"/>
            <p:cNvSpPr/>
            <p:nvPr/>
          </p:nvSpPr>
          <p:spPr>
            <a:xfrm>
              <a:off x="7773141" y="2958478"/>
              <a:ext cx="790200" cy="7902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800">
                  <a:latin typeface="Coming Soon"/>
                  <a:ea typeface="Coming Soon"/>
                  <a:cs typeface="Coming Soon"/>
                  <a:sym typeface="Coming Soon"/>
                </a:rPr>
                <a:t>"gr8"</a:t>
              </a:r>
              <a:endParaRPr sz="1800">
                <a:latin typeface="Coming Soon"/>
                <a:ea typeface="Coming Soon"/>
                <a:cs typeface="Coming Soon"/>
                <a:sym typeface="Coming Soon"/>
              </a:endParaRPr>
            </a:p>
          </p:txBody>
        </p:sp>
      </p:grpSp>
      <p:grpSp>
        <p:nvGrpSpPr>
          <p:cNvPr id="626" name="Google Shape;626;p50"/>
          <p:cNvGrpSpPr/>
          <p:nvPr/>
        </p:nvGrpSpPr>
        <p:grpSpPr>
          <a:xfrm>
            <a:off x="89100" y="4739882"/>
            <a:ext cx="324008" cy="322851"/>
            <a:chOff x="0" y="3867912"/>
            <a:chExt cx="1280160" cy="1275588"/>
          </a:xfrm>
        </p:grpSpPr>
        <p:sp>
          <p:nvSpPr>
            <p:cNvPr id="627" name="Google Shape;627;p50"/>
            <p:cNvSpPr/>
            <p:nvPr/>
          </p:nvSpPr>
          <p:spPr>
            <a:xfrm>
              <a:off x="0" y="4229100"/>
              <a:ext cx="914400" cy="914400"/>
            </a:xfrm>
            <a:prstGeom prst="ellipse">
              <a:avLst/>
            </a:prstGeom>
            <a:solidFill>
              <a:srgbClr val="FFFFFF"/>
            </a:solidFill>
            <a:ln w="19050"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50"/>
            <p:cNvSpPr/>
            <p:nvPr/>
          </p:nvSpPr>
          <p:spPr>
            <a:xfrm>
              <a:off x="182880" y="4050792"/>
              <a:ext cx="914400" cy="914400"/>
            </a:xfrm>
            <a:prstGeom prst="ellipse">
              <a:avLst/>
            </a:prstGeom>
            <a:solidFill>
              <a:srgbClr val="FFFFFF"/>
            </a:solidFill>
            <a:ln w="19050"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50"/>
            <p:cNvSpPr/>
            <p:nvPr/>
          </p:nvSpPr>
          <p:spPr>
            <a:xfrm>
              <a:off x="365760" y="3867912"/>
              <a:ext cx="914400" cy="914400"/>
            </a:xfrm>
            <a:prstGeom prst="ellipse">
              <a:avLst/>
            </a:prstGeom>
            <a:solidFill>
              <a:srgbClr val="FFFFFF"/>
            </a:solidFill>
            <a:ln w="19050"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0"/>
                                        </p:tgtEl>
                                        <p:attrNameLst>
                                          <p:attrName>style.visibility</p:attrName>
                                        </p:attrNameLst>
                                      </p:cBhvr>
                                      <p:to>
                                        <p:strVal val="visible"/>
                                      </p:to>
                                    </p:set>
                                    <p:animEffect transition="in" filter="fade">
                                      <p:cBhvr>
                                        <p:cTn id="7" dur="1000"/>
                                        <p:tgtEl>
                                          <p:spTgt spid="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3"/>
        <p:cNvGrpSpPr/>
        <p:nvPr/>
      </p:nvGrpSpPr>
      <p:grpSpPr>
        <a:xfrm>
          <a:off x="0" y="0"/>
          <a:ext cx="0" cy="0"/>
          <a:chOff x="0" y="0"/>
          <a:chExt cx="0" cy="0"/>
        </a:xfrm>
      </p:grpSpPr>
      <p:grpSp>
        <p:nvGrpSpPr>
          <p:cNvPr id="634" name="Google Shape;634;p51"/>
          <p:cNvGrpSpPr/>
          <p:nvPr/>
        </p:nvGrpSpPr>
        <p:grpSpPr>
          <a:xfrm>
            <a:off x="7289096" y="2210871"/>
            <a:ext cx="769004" cy="530275"/>
            <a:chOff x="746497" y="1374645"/>
            <a:chExt cx="3141357" cy="2166156"/>
          </a:xfrm>
        </p:grpSpPr>
        <p:grpSp>
          <p:nvGrpSpPr>
            <p:cNvPr id="635" name="Google Shape;635;p51"/>
            <p:cNvGrpSpPr/>
            <p:nvPr/>
          </p:nvGrpSpPr>
          <p:grpSpPr>
            <a:xfrm>
              <a:off x="746497" y="1374645"/>
              <a:ext cx="3141357" cy="2166156"/>
              <a:chOff x="642775" y="1378850"/>
              <a:chExt cx="2363700" cy="1637925"/>
            </a:xfrm>
          </p:grpSpPr>
          <p:sp>
            <p:nvSpPr>
              <p:cNvPr id="636" name="Google Shape;636;p51"/>
              <p:cNvSpPr/>
              <p:nvPr/>
            </p:nvSpPr>
            <p:spPr>
              <a:xfrm>
                <a:off x="642775" y="1596575"/>
                <a:ext cx="2363700" cy="1420200"/>
              </a:xfrm>
              <a:prstGeom prst="rect">
                <a:avLst/>
              </a:prstGeom>
              <a:solidFill>
                <a:srgbClr val="00BEFF">
                  <a:alpha val="6150"/>
                </a:srgbClr>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51"/>
              <p:cNvSpPr/>
              <p:nvPr/>
            </p:nvSpPr>
            <p:spPr>
              <a:xfrm>
                <a:off x="642775" y="1378850"/>
                <a:ext cx="2363700" cy="217800"/>
              </a:xfrm>
              <a:prstGeom prst="rect">
                <a:avLst/>
              </a:prstGeom>
              <a:solidFill>
                <a:srgbClr val="6D9EEB"/>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38" name="Google Shape;638;p51"/>
              <p:cNvCxnSpPr>
                <a:stCxn id="637" idx="1"/>
                <a:endCxn id="637" idx="3"/>
              </p:cNvCxnSpPr>
              <p:nvPr/>
            </p:nvCxnSpPr>
            <p:spPr>
              <a:xfrm>
                <a:off x="642775" y="1487750"/>
                <a:ext cx="2363700" cy="0"/>
              </a:xfrm>
              <a:prstGeom prst="straightConnector1">
                <a:avLst/>
              </a:prstGeom>
              <a:noFill/>
              <a:ln w="9525" cap="flat" cmpd="sng">
                <a:solidFill>
                  <a:srgbClr val="1155CC"/>
                </a:solidFill>
                <a:prstDash val="solid"/>
                <a:round/>
                <a:headEnd type="none" w="med" len="med"/>
                <a:tailEnd type="none" w="med" len="med"/>
              </a:ln>
            </p:spPr>
          </p:cxnSp>
        </p:grpSp>
        <p:sp>
          <p:nvSpPr>
            <p:cNvPr id="639" name="Google Shape;639;p51"/>
            <p:cNvSpPr txBox="1"/>
            <p:nvPr/>
          </p:nvSpPr>
          <p:spPr>
            <a:xfrm>
              <a:off x="819025" y="1726975"/>
              <a:ext cx="1845300" cy="66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Coming Soon"/>
                  <a:ea typeface="Coming Soon"/>
                  <a:cs typeface="Coming Soon"/>
                  <a:sym typeface="Coming Soon"/>
                </a:rPr>
                <a:t>pow</a:t>
              </a:r>
              <a:endParaRPr sz="1000">
                <a:latin typeface="Coming Soon"/>
                <a:ea typeface="Coming Soon"/>
                <a:cs typeface="Coming Soon"/>
                <a:sym typeface="Coming Soon"/>
              </a:endParaRPr>
            </a:p>
          </p:txBody>
        </p:sp>
      </p:grpSp>
      <p:grpSp>
        <p:nvGrpSpPr>
          <p:cNvPr id="640" name="Google Shape;640;p51"/>
          <p:cNvGrpSpPr/>
          <p:nvPr/>
        </p:nvGrpSpPr>
        <p:grpSpPr>
          <a:xfrm>
            <a:off x="7289096" y="2813926"/>
            <a:ext cx="769004" cy="530275"/>
            <a:chOff x="746497" y="1374645"/>
            <a:chExt cx="3141357" cy="2166156"/>
          </a:xfrm>
        </p:grpSpPr>
        <p:grpSp>
          <p:nvGrpSpPr>
            <p:cNvPr id="641" name="Google Shape;641;p51"/>
            <p:cNvGrpSpPr/>
            <p:nvPr/>
          </p:nvGrpSpPr>
          <p:grpSpPr>
            <a:xfrm>
              <a:off x="746497" y="1374645"/>
              <a:ext cx="3141357" cy="2166156"/>
              <a:chOff x="642775" y="1378850"/>
              <a:chExt cx="2363700" cy="1637925"/>
            </a:xfrm>
          </p:grpSpPr>
          <p:sp>
            <p:nvSpPr>
              <p:cNvPr id="642" name="Google Shape;642;p51"/>
              <p:cNvSpPr/>
              <p:nvPr/>
            </p:nvSpPr>
            <p:spPr>
              <a:xfrm>
                <a:off x="642775" y="1596575"/>
                <a:ext cx="2363700" cy="1420200"/>
              </a:xfrm>
              <a:prstGeom prst="rect">
                <a:avLst/>
              </a:prstGeom>
              <a:solidFill>
                <a:srgbClr val="00BEFF">
                  <a:alpha val="6150"/>
                </a:srgbClr>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51"/>
              <p:cNvSpPr/>
              <p:nvPr/>
            </p:nvSpPr>
            <p:spPr>
              <a:xfrm>
                <a:off x="642775" y="1378850"/>
                <a:ext cx="2363700" cy="217800"/>
              </a:xfrm>
              <a:prstGeom prst="rect">
                <a:avLst/>
              </a:prstGeom>
              <a:solidFill>
                <a:srgbClr val="6D9EEB"/>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44" name="Google Shape;644;p51"/>
              <p:cNvCxnSpPr>
                <a:stCxn id="643" idx="1"/>
                <a:endCxn id="643" idx="3"/>
              </p:cNvCxnSpPr>
              <p:nvPr/>
            </p:nvCxnSpPr>
            <p:spPr>
              <a:xfrm>
                <a:off x="642775" y="1487750"/>
                <a:ext cx="2363700" cy="0"/>
              </a:xfrm>
              <a:prstGeom prst="straightConnector1">
                <a:avLst/>
              </a:prstGeom>
              <a:noFill/>
              <a:ln w="9525" cap="flat" cmpd="sng">
                <a:solidFill>
                  <a:srgbClr val="1155CC"/>
                </a:solidFill>
                <a:prstDash val="solid"/>
                <a:round/>
                <a:headEnd type="none" w="med" len="med"/>
                <a:tailEnd type="none" w="med" len="med"/>
              </a:ln>
            </p:spPr>
          </p:cxnSp>
        </p:grpSp>
        <p:sp>
          <p:nvSpPr>
            <p:cNvPr id="645" name="Google Shape;645;p51"/>
            <p:cNvSpPr txBox="1"/>
            <p:nvPr/>
          </p:nvSpPr>
          <p:spPr>
            <a:xfrm>
              <a:off x="819025" y="1726975"/>
              <a:ext cx="1845300" cy="66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Coming Soon"/>
                  <a:ea typeface="Coming Soon"/>
                  <a:cs typeface="Coming Soon"/>
                  <a:sym typeface="Coming Soon"/>
                </a:rPr>
                <a:t>pow</a:t>
              </a:r>
              <a:endParaRPr sz="1000">
                <a:latin typeface="Coming Soon"/>
                <a:ea typeface="Coming Soon"/>
                <a:cs typeface="Coming Soon"/>
                <a:sym typeface="Coming Soon"/>
              </a:endParaRPr>
            </a:p>
          </p:txBody>
        </p:sp>
      </p:grpSp>
      <p:grpSp>
        <p:nvGrpSpPr>
          <p:cNvPr id="646" name="Google Shape;646;p51"/>
          <p:cNvGrpSpPr/>
          <p:nvPr/>
        </p:nvGrpSpPr>
        <p:grpSpPr>
          <a:xfrm>
            <a:off x="7289096" y="3416980"/>
            <a:ext cx="769004" cy="530275"/>
            <a:chOff x="746497" y="1374645"/>
            <a:chExt cx="3141357" cy="2166156"/>
          </a:xfrm>
        </p:grpSpPr>
        <p:grpSp>
          <p:nvGrpSpPr>
            <p:cNvPr id="647" name="Google Shape;647;p51"/>
            <p:cNvGrpSpPr/>
            <p:nvPr/>
          </p:nvGrpSpPr>
          <p:grpSpPr>
            <a:xfrm>
              <a:off x="746497" y="1374645"/>
              <a:ext cx="3141357" cy="2166156"/>
              <a:chOff x="642775" y="1378850"/>
              <a:chExt cx="2363700" cy="1637925"/>
            </a:xfrm>
          </p:grpSpPr>
          <p:sp>
            <p:nvSpPr>
              <p:cNvPr id="648" name="Google Shape;648;p51"/>
              <p:cNvSpPr/>
              <p:nvPr/>
            </p:nvSpPr>
            <p:spPr>
              <a:xfrm>
                <a:off x="642775" y="1596575"/>
                <a:ext cx="2363700" cy="1420200"/>
              </a:xfrm>
              <a:prstGeom prst="rect">
                <a:avLst/>
              </a:prstGeom>
              <a:solidFill>
                <a:srgbClr val="00BEFF">
                  <a:alpha val="6150"/>
                </a:srgbClr>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51"/>
              <p:cNvSpPr/>
              <p:nvPr/>
            </p:nvSpPr>
            <p:spPr>
              <a:xfrm>
                <a:off x="642775" y="1378850"/>
                <a:ext cx="2363700" cy="217800"/>
              </a:xfrm>
              <a:prstGeom prst="rect">
                <a:avLst/>
              </a:prstGeom>
              <a:solidFill>
                <a:srgbClr val="6D9EEB"/>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0" name="Google Shape;650;p51"/>
              <p:cNvCxnSpPr>
                <a:stCxn id="649" idx="1"/>
                <a:endCxn id="649" idx="3"/>
              </p:cNvCxnSpPr>
              <p:nvPr/>
            </p:nvCxnSpPr>
            <p:spPr>
              <a:xfrm>
                <a:off x="642775" y="1487750"/>
                <a:ext cx="2363700" cy="0"/>
              </a:xfrm>
              <a:prstGeom prst="straightConnector1">
                <a:avLst/>
              </a:prstGeom>
              <a:noFill/>
              <a:ln w="9525" cap="flat" cmpd="sng">
                <a:solidFill>
                  <a:srgbClr val="1155CC"/>
                </a:solidFill>
                <a:prstDash val="solid"/>
                <a:round/>
                <a:headEnd type="none" w="med" len="med"/>
                <a:tailEnd type="none" w="med" len="med"/>
              </a:ln>
            </p:spPr>
          </p:cxnSp>
        </p:grpSp>
        <p:sp>
          <p:nvSpPr>
            <p:cNvPr id="651" name="Google Shape;651;p51"/>
            <p:cNvSpPr txBox="1"/>
            <p:nvPr/>
          </p:nvSpPr>
          <p:spPr>
            <a:xfrm>
              <a:off x="819025" y="1726975"/>
              <a:ext cx="1845300" cy="66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Coming Soon"/>
                  <a:ea typeface="Coming Soon"/>
                  <a:cs typeface="Coming Soon"/>
                  <a:sym typeface="Coming Soon"/>
                </a:rPr>
                <a:t>pow</a:t>
              </a:r>
              <a:endParaRPr sz="1000">
                <a:latin typeface="Coming Soon"/>
                <a:ea typeface="Coming Soon"/>
                <a:cs typeface="Coming Soon"/>
                <a:sym typeface="Coming Soon"/>
              </a:endParaRPr>
            </a:p>
          </p:txBody>
        </p:sp>
      </p:grpSp>
      <p:sp>
        <p:nvSpPr>
          <p:cNvPr id="652" name="Google Shape;652;p51"/>
          <p:cNvSpPr txBox="1"/>
          <p:nvPr/>
        </p:nvSpPr>
        <p:spPr>
          <a:xfrm>
            <a:off x="138775" y="352550"/>
            <a:ext cx="5425500" cy="470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chemeClr val="dk1"/>
                </a:solidFill>
                <a:latin typeface="Proxima Nova"/>
                <a:ea typeface="Proxima Nova"/>
                <a:cs typeface="Proxima Nova"/>
                <a:sym typeface="Proxima Nova"/>
              </a:rPr>
              <a:t>Key Takeaways</a:t>
            </a:r>
            <a:endParaRPr sz="3000" b="1">
              <a:solidFill>
                <a:schemeClr val="dk1"/>
              </a:solidFill>
              <a:latin typeface="Proxima Nova"/>
              <a:ea typeface="Proxima Nova"/>
              <a:cs typeface="Proxima Nova"/>
              <a:sym typeface="Proxima Nova"/>
            </a:endParaRPr>
          </a:p>
          <a:p>
            <a:pPr marL="457200" lvl="0" indent="0" algn="l" rtl="0">
              <a:spcBef>
                <a:spcPts val="0"/>
              </a:spcBef>
              <a:spcAft>
                <a:spcPts val="0"/>
              </a:spcAft>
              <a:buNone/>
            </a:pPr>
            <a:endParaRPr sz="2000">
              <a:solidFill>
                <a:schemeClr val="dk1"/>
              </a:solidFill>
              <a:latin typeface="Proxima Nova"/>
              <a:ea typeface="Proxima Nova"/>
              <a:cs typeface="Proxima Nova"/>
              <a:sym typeface="Proxima Nova"/>
            </a:endParaRPr>
          </a:p>
          <a:p>
            <a:pPr marL="457200" lvl="0" indent="-330200" algn="l" rtl="0">
              <a:spcBef>
                <a:spcPts val="0"/>
              </a:spcBef>
              <a:spcAft>
                <a:spcPts val="0"/>
              </a:spcAft>
              <a:buClr>
                <a:schemeClr val="dk1"/>
              </a:buClr>
              <a:buSzPts val="1600"/>
              <a:buFont typeface="Proxima Nova"/>
              <a:buChar char="●"/>
            </a:pPr>
            <a:r>
              <a:rPr lang="en" sz="1600">
                <a:solidFill>
                  <a:schemeClr val="dk1"/>
                </a:solidFill>
                <a:latin typeface="Proxima Nova"/>
                <a:ea typeface="Proxima Nova"/>
                <a:cs typeface="Proxima Nova"/>
                <a:sym typeface="Proxima Nova"/>
              </a:rPr>
              <a:t>Numbers and strings are two different types of values</a:t>
            </a:r>
            <a:br>
              <a:rPr lang="en" sz="1600">
                <a:solidFill>
                  <a:schemeClr val="dk1"/>
                </a:solidFill>
                <a:latin typeface="Proxima Nova"/>
                <a:ea typeface="Proxima Nova"/>
                <a:cs typeface="Proxima Nova"/>
                <a:sym typeface="Proxima Nova"/>
              </a:rPr>
            </a:br>
            <a:endParaRPr sz="1600">
              <a:solidFill>
                <a:schemeClr val="dk1"/>
              </a:solidFill>
              <a:latin typeface="Proxima Nova"/>
              <a:ea typeface="Proxima Nova"/>
              <a:cs typeface="Proxima Nova"/>
              <a:sym typeface="Proxima Nova"/>
            </a:endParaRPr>
          </a:p>
          <a:p>
            <a:pPr marL="457200" lvl="0" indent="-330200" algn="l" rtl="0">
              <a:spcBef>
                <a:spcPts val="0"/>
              </a:spcBef>
              <a:spcAft>
                <a:spcPts val="0"/>
              </a:spcAft>
              <a:buClr>
                <a:schemeClr val="dk1"/>
              </a:buClr>
              <a:buSzPts val="1600"/>
              <a:buFont typeface="Proxima Nova"/>
              <a:buChar char="●"/>
            </a:pPr>
            <a:r>
              <a:rPr lang="en" sz="1600">
                <a:solidFill>
                  <a:schemeClr val="dk1"/>
                </a:solidFill>
                <a:latin typeface="Proxima Nova"/>
                <a:ea typeface="Proxima Nova"/>
                <a:cs typeface="Proxima Nova"/>
                <a:sym typeface="Proxima Nova"/>
              </a:rPr>
              <a:t>Expressions evaluate to a single new value</a:t>
            </a:r>
            <a:endParaRPr sz="1600">
              <a:solidFill>
                <a:schemeClr val="dk1"/>
              </a:solidFill>
              <a:latin typeface="Proxima Nova"/>
              <a:ea typeface="Proxima Nova"/>
              <a:cs typeface="Proxima Nova"/>
              <a:sym typeface="Proxima Nova"/>
            </a:endParaRPr>
          </a:p>
          <a:p>
            <a:pPr marL="457200" lvl="0" indent="0" algn="l" rtl="0">
              <a:spcBef>
                <a:spcPts val="0"/>
              </a:spcBef>
              <a:spcAft>
                <a:spcPts val="0"/>
              </a:spcAft>
              <a:buNone/>
            </a:pPr>
            <a:endParaRPr sz="1600">
              <a:solidFill>
                <a:schemeClr val="dk1"/>
              </a:solidFill>
              <a:latin typeface="Proxima Nova"/>
              <a:ea typeface="Proxima Nova"/>
              <a:cs typeface="Proxima Nova"/>
              <a:sym typeface="Proxima Nova"/>
            </a:endParaRPr>
          </a:p>
          <a:p>
            <a:pPr marL="457200" lvl="0" indent="-330200" algn="l" rtl="0">
              <a:spcBef>
                <a:spcPts val="0"/>
              </a:spcBef>
              <a:spcAft>
                <a:spcPts val="0"/>
              </a:spcAft>
              <a:buClr>
                <a:schemeClr val="dk1"/>
              </a:buClr>
              <a:buSzPts val="1600"/>
              <a:buFont typeface="Proxima Nova"/>
              <a:buChar char="●"/>
            </a:pPr>
            <a:r>
              <a:rPr lang="en" sz="1600">
                <a:solidFill>
                  <a:schemeClr val="dk1"/>
                </a:solidFill>
                <a:latin typeface="Proxima Nova"/>
                <a:ea typeface="Proxima Nova"/>
                <a:cs typeface="Proxima Nova"/>
                <a:sym typeface="Proxima Nova"/>
              </a:rPr>
              <a:t>When variables are in the expression just make a copy, don’t change the actual variable.</a:t>
            </a:r>
            <a:endParaRPr sz="1600">
              <a:solidFill>
                <a:schemeClr val="dk1"/>
              </a:solidFill>
              <a:latin typeface="Proxima Nova"/>
              <a:ea typeface="Proxima Nova"/>
              <a:cs typeface="Proxima Nova"/>
              <a:sym typeface="Proxima Nova"/>
            </a:endParaRPr>
          </a:p>
          <a:p>
            <a:pPr marL="457200" lvl="0" indent="0" algn="l" rtl="0">
              <a:spcBef>
                <a:spcPts val="0"/>
              </a:spcBef>
              <a:spcAft>
                <a:spcPts val="0"/>
              </a:spcAft>
              <a:buNone/>
            </a:pPr>
            <a:endParaRPr sz="1600">
              <a:solidFill>
                <a:schemeClr val="dk1"/>
              </a:solidFill>
              <a:latin typeface="Proxima Nova"/>
              <a:ea typeface="Proxima Nova"/>
              <a:cs typeface="Proxima Nova"/>
              <a:sym typeface="Proxima Nova"/>
            </a:endParaRPr>
          </a:p>
          <a:p>
            <a:pPr marL="457200" lvl="0" indent="-330200" algn="l" rtl="0">
              <a:spcBef>
                <a:spcPts val="0"/>
              </a:spcBef>
              <a:spcAft>
                <a:spcPts val="0"/>
              </a:spcAft>
              <a:buClr>
                <a:schemeClr val="dk1"/>
              </a:buClr>
              <a:buSzPts val="1600"/>
              <a:buFont typeface="Proxima Nova"/>
              <a:buChar char="●"/>
            </a:pPr>
            <a:r>
              <a:rPr lang="en" sz="1600">
                <a:solidFill>
                  <a:schemeClr val="dk1"/>
                </a:solidFill>
                <a:latin typeface="Proxima Nova"/>
                <a:ea typeface="Proxima Nova"/>
                <a:cs typeface="Proxima Nova"/>
                <a:sym typeface="Proxima Nova"/>
              </a:rPr>
              <a:t>Variables are “assigned” a new value</a:t>
            </a:r>
            <a:endParaRPr sz="1600">
              <a:solidFill>
                <a:schemeClr val="dk1"/>
              </a:solidFill>
              <a:latin typeface="Proxima Nova"/>
              <a:ea typeface="Proxima Nova"/>
              <a:cs typeface="Proxima Nova"/>
              <a:sym typeface="Proxima Nova"/>
            </a:endParaRPr>
          </a:p>
          <a:p>
            <a:pPr marL="457200" lvl="0" indent="0" algn="l" rtl="0">
              <a:spcBef>
                <a:spcPts val="0"/>
              </a:spcBef>
              <a:spcAft>
                <a:spcPts val="0"/>
              </a:spcAft>
              <a:buNone/>
            </a:pPr>
            <a:endParaRPr sz="1600">
              <a:solidFill>
                <a:schemeClr val="dk1"/>
              </a:solidFill>
              <a:latin typeface="Proxima Nova"/>
              <a:ea typeface="Proxima Nova"/>
              <a:cs typeface="Proxima Nova"/>
              <a:sym typeface="Proxima Nova"/>
            </a:endParaRPr>
          </a:p>
          <a:p>
            <a:pPr marL="457200" lvl="0" indent="-330200" algn="l" rtl="0">
              <a:spcBef>
                <a:spcPts val="0"/>
              </a:spcBef>
              <a:spcAft>
                <a:spcPts val="0"/>
              </a:spcAft>
              <a:buClr>
                <a:schemeClr val="dk1"/>
              </a:buClr>
              <a:buSzPts val="1600"/>
              <a:buFont typeface="Proxima Nova"/>
              <a:buChar char="●"/>
            </a:pPr>
            <a:r>
              <a:rPr lang="en" sz="1600">
                <a:solidFill>
                  <a:schemeClr val="dk1"/>
                </a:solidFill>
                <a:latin typeface="Proxima Nova"/>
                <a:ea typeface="Proxima Nova"/>
                <a:cs typeface="Proxima Nova"/>
                <a:sym typeface="Proxima Nova"/>
              </a:rPr>
              <a:t>Evaluate first, then assign</a:t>
            </a:r>
            <a:endParaRPr sz="1600">
              <a:solidFill>
                <a:schemeClr val="dk1"/>
              </a:solidFill>
              <a:latin typeface="Proxima Nova"/>
              <a:ea typeface="Proxima Nova"/>
              <a:cs typeface="Proxima Nova"/>
              <a:sym typeface="Proxima Nova"/>
            </a:endParaRPr>
          </a:p>
          <a:p>
            <a:pPr marL="457200" lvl="0" indent="0" algn="l" rtl="0">
              <a:spcBef>
                <a:spcPts val="0"/>
              </a:spcBef>
              <a:spcAft>
                <a:spcPts val="0"/>
              </a:spcAft>
              <a:buNone/>
            </a:pPr>
            <a:endParaRPr sz="1600">
              <a:solidFill>
                <a:schemeClr val="dk1"/>
              </a:solidFill>
              <a:latin typeface="Proxima Nova"/>
              <a:ea typeface="Proxima Nova"/>
              <a:cs typeface="Proxima Nova"/>
              <a:sym typeface="Proxima Nova"/>
            </a:endParaRPr>
          </a:p>
          <a:p>
            <a:pPr marL="457200" lvl="0" indent="-330200" algn="l" rtl="0">
              <a:spcBef>
                <a:spcPts val="0"/>
              </a:spcBef>
              <a:spcAft>
                <a:spcPts val="0"/>
              </a:spcAft>
              <a:buClr>
                <a:schemeClr val="dk1"/>
              </a:buClr>
              <a:buSzPts val="1600"/>
              <a:buFont typeface="Proxima Nova"/>
              <a:buChar char="●"/>
            </a:pPr>
            <a:r>
              <a:rPr lang="en" sz="1600">
                <a:solidFill>
                  <a:schemeClr val="dk1"/>
                </a:solidFill>
                <a:latin typeface="Proxima Nova"/>
                <a:ea typeface="Proxima Nova"/>
                <a:cs typeface="Proxima Nova"/>
                <a:sym typeface="Proxima Nova"/>
              </a:rPr>
              <a:t>Old values are deleted forever.</a:t>
            </a:r>
            <a:br>
              <a:rPr lang="en" sz="1600">
                <a:solidFill>
                  <a:schemeClr val="dk1"/>
                </a:solidFill>
                <a:latin typeface="Proxima Nova"/>
                <a:ea typeface="Proxima Nova"/>
                <a:cs typeface="Proxima Nova"/>
                <a:sym typeface="Proxima Nova"/>
              </a:rPr>
            </a:br>
            <a:endParaRPr sz="1600">
              <a:solidFill>
                <a:schemeClr val="dk1"/>
              </a:solidFill>
              <a:latin typeface="Proxima Nova"/>
              <a:ea typeface="Proxima Nova"/>
              <a:cs typeface="Proxima Nova"/>
              <a:sym typeface="Proxima Nova"/>
            </a:endParaRPr>
          </a:p>
          <a:p>
            <a:pPr marL="457200" lvl="0" indent="-330200" algn="l" rtl="0">
              <a:spcBef>
                <a:spcPts val="0"/>
              </a:spcBef>
              <a:spcAft>
                <a:spcPts val="0"/>
              </a:spcAft>
              <a:buClr>
                <a:schemeClr val="dk1"/>
              </a:buClr>
              <a:buSzPts val="1600"/>
              <a:buFont typeface="Proxima Nova"/>
              <a:buChar char="●"/>
            </a:pPr>
            <a:r>
              <a:rPr lang="en" sz="1600">
                <a:solidFill>
                  <a:schemeClr val="dk1"/>
                </a:solidFill>
                <a:latin typeface="Proxima Nova"/>
                <a:ea typeface="Proxima Nova"/>
                <a:cs typeface="Proxima Nova"/>
                <a:sym typeface="Proxima Nova"/>
              </a:rPr>
              <a:t>Assignment just moves information around. It does not “connect” variables. </a:t>
            </a:r>
            <a:endParaRPr sz="1600">
              <a:solidFill>
                <a:schemeClr val="dk1"/>
              </a:solidFill>
              <a:latin typeface="Proxima Nova"/>
              <a:ea typeface="Proxima Nova"/>
              <a:cs typeface="Proxima Nova"/>
              <a:sym typeface="Proxima Nova"/>
            </a:endParaRPr>
          </a:p>
        </p:txBody>
      </p:sp>
      <p:sp>
        <p:nvSpPr>
          <p:cNvPr id="653" name="Google Shape;653;p51"/>
          <p:cNvSpPr/>
          <p:nvPr/>
        </p:nvSpPr>
        <p:spPr>
          <a:xfrm>
            <a:off x="7814530" y="399923"/>
            <a:ext cx="544500" cy="5445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“hi”</a:t>
            </a:r>
            <a:endParaRPr sz="2400">
              <a:latin typeface="Coming Soon"/>
              <a:ea typeface="Coming Soon"/>
              <a:cs typeface="Coming Soon"/>
              <a:sym typeface="Coming Soon"/>
            </a:endParaRPr>
          </a:p>
        </p:txBody>
      </p:sp>
      <p:sp>
        <p:nvSpPr>
          <p:cNvPr id="654" name="Google Shape;654;p51"/>
          <p:cNvSpPr/>
          <p:nvPr/>
        </p:nvSpPr>
        <p:spPr>
          <a:xfrm>
            <a:off x="6914348" y="399924"/>
            <a:ext cx="544500" cy="5445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22</a:t>
            </a:r>
            <a:endParaRPr sz="2400">
              <a:latin typeface="Coming Soon"/>
              <a:ea typeface="Coming Soon"/>
              <a:cs typeface="Coming Soon"/>
              <a:sym typeface="Coming Soon"/>
            </a:endParaRPr>
          </a:p>
        </p:txBody>
      </p:sp>
      <p:sp>
        <p:nvSpPr>
          <p:cNvPr id="655" name="Google Shape;655;p51"/>
          <p:cNvSpPr/>
          <p:nvPr/>
        </p:nvSpPr>
        <p:spPr>
          <a:xfrm>
            <a:off x="5723550" y="1284665"/>
            <a:ext cx="536100" cy="5361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10</a:t>
            </a:r>
            <a:endParaRPr sz="2400">
              <a:latin typeface="Coming Soon"/>
              <a:ea typeface="Coming Soon"/>
              <a:cs typeface="Coming Soon"/>
              <a:sym typeface="Coming Soon"/>
            </a:endParaRPr>
          </a:p>
        </p:txBody>
      </p:sp>
      <p:sp>
        <p:nvSpPr>
          <p:cNvPr id="656" name="Google Shape;656;p51"/>
          <p:cNvSpPr/>
          <p:nvPr/>
        </p:nvSpPr>
        <p:spPr>
          <a:xfrm>
            <a:off x="6608363" y="1284665"/>
            <a:ext cx="536100" cy="5361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2</a:t>
            </a:r>
            <a:endParaRPr sz="2400">
              <a:latin typeface="Coming Soon"/>
              <a:ea typeface="Coming Soon"/>
              <a:cs typeface="Coming Soon"/>
              <a:sym typeface="Coming Soon"/>
            </a:endParaRPr>
          </a:p>
        </p:txBody>
      </p:sp>
      <p:sp>
        <p:nvSpPr>
          <p:cNvPr id="657" name="Google Shape;657;p51"/>
          <p:cNvSpPr txBox="1"/>
          <p:nvPr/>
        </p:nvSpPr>
        <p:spPr>
          <a:xfrm>
            <a:off x="7262534" y="1387021"/>
            <a:ext cx="1325100" cy="33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evaluates to  </a:t>
            </a:r>
            <a:endParaRPr>
              <a:latin typeface="Proxima Nova"/>
              <a:ea typeface="Proxima Nova"/>
              <a:cs typeface="Proxima Nova"/>
              <a:sym typeface="Proxima Nova"/>
            </a:endParaRPr>
          </a:p>
        </p:txBody>
      </p:sp>
      <p:sp>
        <p:nvSpPr>
          <p:cNvPr id="658" name="Google Shape;658;p51"/>
          <p:cNvSpPr txBox="1"/>
          <p:nvPr/>
        </p:nvSpPr>
        <p:spPr>
          <a:xfrm>
            <a:off x="6259638" y="1222330"/>
            <a:ext cx="360900" cy="49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Coming Soon"/>
                <a:ea typeface="Coming Soon"/>
                <a:cs typeface="Coming Soon"/>
                <a:sym typeface="Coming Soon"/>
              </a:rPr>
              <a:t>/</a:t>
            </a:r>
            <a:endParaRPr sz="3000">
              <a:latin typeface="Coming Soon"/>
              <a:ea typeface="Coming Soon"/>
              <a:cs typeface="Coming Soon"/>
              <a:sym typeface="Coming Soon"/>
            </a:endParaRPr>
          </a:p>
        </p:txBody>
      </p:sp>
      <p:sp>
        <p:nvSpPr>
          <p:cNvPr id="659" name="Google Shape;659;p51"/>
          <p:cNvSpPr/>
          <p:nvPr/>
        </p:nvSpPr>
        <p:spPr>
          <a:xfrm>
            <a:off x="8460543" y="1284665"/>
            <a:ext cx="536100" cy="5361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5</a:t>
            </a:r>
            <a:endParaRPr sz="2400">
              <a:latin typeface="Coming Soon"/>
              <a:ea typeface="Coming Soon"/>
              <a:cs typeface="Coming Soon"/>
              <a:sym typeface="Coming Soon"/>
            </a:endParaRPr>
          </a:p>
        </p:txBody>
      </p:sp>
      <p:sp>
        <p:nvSpPr>
          <p:cNvPr id="660" name="Google Shape;660;p51"/>
          <p:cNvSpPr txBox="1"/>
          <p:nvPr/>
        </p:nvSpPr>
        <p:spPr>
          <a:xfrm>
            <a:off x="5181719" y="2424514"/>
            <a:ext cx="2080800" cy="38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B7B7B7"/>
                </a:solidFill>
                <a:latin typeface="Consolas"/>
                <a:ea typeface="Consolas"/>
                <a:cs typeface="Consolas"/>
                <a:sym typeface="Consolas"/>
              </a:rPr>
              <a:t>00</a:t>
            </a:r>
            <a:r>
              <a:rPr lang="en" sz="1600">
                <a:solidFill>
                  <a:schemeClr val="dk1"/>
                </a:solidFill>
                <a:latin typeface="Consolas"/>
                <a:ea typeface="Consolas"/>
                <a:cs typeface="Consolas"/>
                <a:sym typeface="Consolas"/>
              </a:rPr>
              <a:t> var pow</a:t>
            </a:r>
            <a:endParaRPr sz="1600">
              <a:solidFill>
                <a:schemeClr val="dk1"/>
              </a:solidFill>
              <a:latin typeface="Consolas"/>
              <a:ea typeface="Consolas"/>
              <a:cs typeface="Consolas"/>
              <a:sym typeface="Consolas"/>
            </a:endParaRPr>
          </a:p>
          <a:p>
            <a:pPr marL="0" lvl="0" indent="0" algn="l" rtl="0">
              <a:spcBef>
                <a:spcPts val="0"/>
              </a:spcBef>
              <a:spcAft>
                <a:spcPts val="0"/>
              </a:spcAft>
              <a:buNone/>
            </a:pPr>
            <a:endParaRPr sz="1600">
              <a:solidFill>
                <a:schemeClr val="dk1"/>
              </a:solidFill>
              <a:latin typeface="Consolas"/>
              <a:ea typeface="Consolas"/>
              <a:cs typeface="Consolas"/>
              <a:sym typeface="Consolas"/>
            </a:endParaRPr>
          </a:p>
          <a:p>
            <a:pPr marL="0" lvl="0" indent="0" algn="l" rtl="0">
              <a:spcBef>
                <a:spcPts val="0"/>
              </a:spcBef>
              <a:spcAft>
                <a:spcPts val="0"/>
              </a:spcAft>
              <a:buNone/>
            </a:pPr>
            <a:r>
              <a:rPr lang="en" sz="1600">
                <a:solidFill>
                  <a:srgbClr val="CCCCCC"/>
                </a:solidFill>
                <a:latin typeface="Consolas"/>
                <a:ea typeface="Consolas"/>
                <a:cs typeface="Consolas"/>
                <a:sym typeface="Consolas"/>
              </a:rPr>
              <a:t>01</a:t>
            </a:r>
            <a:r>
              <a:rPr lang="en" sz="1600">
                <a:solidFill>
                  <a:schemeClr val="dk1"/>
                </a:solidFill>
                <a:latin typeface="Consolas"/>
                <a:ea typeface="Consolas"/>
                <a:cs typeface="Consolas"/>
                <a:sym typeface="Consolas"/>
              </a:rPr>
              <a:t> pow ← </a:t>
            </a:r>
            <a:r>
              <a:rPr lang="en" sz="1600">
                <a:solidFill>
                  <a:schemeClr val="dk1"/>
                </a:solidFill>
                <a:highlight>
                  <a:srgbClr val="FFF2CC"/>
                </a:highlight>
                <a:latin typeface="Consolas"/>
                <a:ea typeface="Consolas"/>
                <a:cs typeface="Consolas"/>
                <a:sym typeface="Consolas"/>
              </a:rPr>
              <a:t>1</a:t>
            </a:r>
            <a:r>
              <a:rPr lang="en" sz="1600">
                <a:solidFill>
                  <a:schemeClr val="dk1"/>
                </a:solidFill>
                <a:latin typeface="Consolas"/>
                <a:ea typeface="Consolas"/>
                <a:cs typeface="Consolas"/>
                <a:sym typeface="Consolas"/>
              </a:rPr>
              <a:t> + </a:t>
            </a:r>
            <a:r>
              <a:rPr lang="en" sz="1600">
                <a:solidFill>
                  <a:schemeClr val="dk1"/>
                </a:solidFill>
                <a:highlight>
                  <a:srgbClr val="FFF2CC"/>
                </a:highlight>
                <a:latin typeface="Consolas"/>
                <a:ea typeface="Consolas"/>
                <a:cs typeface="Consolas"/>
                <a:sym typeface="Consolas"/>
              </a:rPr>
              <a:t>2</a:t>
            </a:r>
            <a:endParaRPr sz="1600">
              <a:solidFill>
                <a:schemeClr val="dk1"/>
              </a:solidFill>
              <a:highlight>
                <a:srgbClr val="FFF2CC"/>
              </a:highlight>
              <a:latin typeface="Consolas"/>
              <a:ea typeface="Consolas"/>
              <a:cs typeface="Consolas"/>
              <a:sym typeface="Consolas"/>
            </a:endParaRPr>
          </a:p>
          <a:p>
            <a:pPr marL="0" lvl="0" indent="0" algn="l" rtl="0">
              <a:spcBef>
                <a:spcPts val="0"/>
              </a:spcBef>
              <a:spcAft>
                <a:spcPts val="0"/>
              </a:spcAft>
              <a:buNone/>
            </a:pPr>
            <a:endParaRPr sz="1600">
              <a:solidFill>
                <a:schemeClr val="dk1"/>
              </a:solidFill>
              <a:latin typeface="Consolas"/>
              <a:ea typeface="Consolas"/>
              <a:cs typeface="Consolas"/>
              <a:sym typeface="Consolas"/>
            </a:endParaRPr>
          </a:p>
          <a:p>
            <a:pPr marL="0" lvl="0" indent="0" algn="l" rtl="0">
              <a:spcBef>
                <a:spcPts val="0"/>
              </a:spcBef>
              <a:spcAft>
                <a:spcPts val="0"/>
              </a:spcAft>
              <a:buNone/>
            </a:pPr>
            <a:r>
              <a:rPr lang="en" sz="1600">
                <a:solidFill>
                  <a:srgbClr val="CCCCCC"/>
                </a:solidFill>
                <a:latin typeface="Consolas"/>
                <a:ea typeface="Consolas"/>
                <a:cs typeface="Consolas"/>
                <a:sym typeface="Consolas"/>
              </a:rPr>
              <a:t>02</a:t>
            </a:r>
            <a:r>
              <a:rPr lang="en" sz="1600">
                <a:solidFill>
                  <a:schemeClr val="dk1"/>
                </a:solidFill>
                <a:latin typeface="Consolas"/>
                <a:ea typeface="Consolas"/>
                <a:cs typeface="Consolas"/>
                <a:sym typeface="Consolas"/>
              </a:rPr>
              <a:t> pow ← </a:t>
            </a:r>
            <a:r>
              <a:rPr lang="en" sz="1600">
                <a:solidFill>
                  <a:schemeClr val="dk1"/>
                </a:solidFill>
                <a:highlight>
                  <a:srgbClr val="FFF2CC"/>
                </a:highlight>
                <a:latin typeface="Consolas"/>
                <a:ea typeface="Consolas"/>
                <a:cs typeface="Consolas"/>
                <a:sym typeface="Consolas"/>
              </a:rPr>
              <a:t>3</a:t>
            </a:r>
            <a:r>
              <a:rPr lang="en" sz="1600">
                <a:solidFill>
                  <a:schemeClr val="dk1"/>
                </a:solidFill>
                <a:latin typeface="Consolas"/>
                <a:ea typeface="Consolas"/>
                <a:cs typeface="Consolas"/>
                <a:sym typeface="Consolas"/>
              </a:rPr>
              <a:t> + </a:t>
            </a:r>
            <a:r>
              <a:rPr lang="en" sz="1600">
                <a:solidFill>
                  <a:schemeClr val="dk1"/>
                </a:solidFill>
                <a:highlight>
                  <a:srgbClr val="FFF2CC"/>
                </a:highlight>
                <a:latin typeface="Consolas"/>
                <a:ea typeface="Consolas"/>
                <a:cs typeface="Consolas"/>
                <a:sym typeface="Consolas"/>
              </a:rPr>
              <a:t>4</a:t>
            </a:r>
            <a:br>
              <a:rPr lang="en" sz="1600">
                <a:solidFill>
                  <a:schemeClr val="dk1"/>
                </a:solidFill>
                <a:latin typeface="Consolas"/>
                <a:ea typeface="Consolas"/>
                <a:cs typeface="Consolas"/>
                <a:sym typeface="Consolas"/>
              </a:rPr>
            </a:br>
            <a:endParaRPr sz="1600">
              <a:solidFill>
                <a:schemeClr val="dk1"/>
              </a:solidFill>
              <a:latin typeface="Consolas"/>
              <a:ea typeface="Consolas"/>
              <a:cs typeface="Consolas"/>
              <a:sym typeface="Consolas"/>
            </a:endParaRPr>
          </a:p>
          <a:p>
            <a:pPr marL="0" lvl="0" indent="0" algn="l" rtl="0">
              <a:spcBef>
                <a:spcPts val="0"/>
              </a:spcBef>
              <a:spcAft>
                <a:spcPts val="0"/>
              </a:spcAft>
              <a:buNone/>
            </a:pPr>
            <a:endParaRPr sz="1600">
              <a:latin typeface="Consolas"/>
              <a:ea typeface="Consolas"/>
              <a:cs typeface="Consolas"/>
              <a:sym typeface="Consolas"/>
            </a:endParaRPr>
          </a:p>
        </p:txBody>
      </p:sp>
      <p:sp>
        <p:nvSpPr>
          <p:cNvPr id="661" name="Google Shape;661;p51"/>
          <p:cNvSpPr/>
          <p:nvPr/>
        </p:nvSpPr>
        <p:spPr>
          <a:xfrm>
            <a:off x="7759568" y="3064534"/>
            <a:ext cx="245400" cy="2454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600">
                <a:latin typeface="Coming Soon"/>
                <a:ea typeface="Coming Soon"/>
                <a:cs typeface="Coming Soon"/>
                <a:sym typeface="Coming Soon"/>
              </a:rPr>
              <a:t>3</a:t>
            </a:r>
            <a:endParaRPr sz="1600">
              <a:latin typeface="Coming Soon"/>
              <a:ea typeface="Coming Soon"/>
              <a:cs typeface="Coming Soon"/>
              <a:sym typeface="Coming Soon"/>
            </a:endParaRPr>
          </a:p>
        </p:txBody>
      </p:sp>
      <p:sp>
        <p:nvSpPr>
          <p:cNvPr id="662" name="Google Shape;662;p51"/>
          <p:cNvSpPr/>
          <p:nvPr/>
        </p:nvSpPr>
        <p:spPr>
          <a:xfrm>
            <a:off x="7735395" y="3633418"/>
            <a:ext cx="245400" cy="2454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600">
                <a:latin typeface="Coming Soon"/>
                <a:ea typeface="Coming Soon"/>
                <a:cs typeface="Coming Soon"/>
                <a:sym typeface="Coming Soon"/>
              </a:rPr>
              <a:t>7</a:t>
            </a:r>
            <a:endParaRPr sz="1600">
              <a:latin typeface="Coming Soon"/>
              <a:ea typeface="Coming Soon"/>
              <a:cs typeface="Coming Soon"/>
              <a:sym typeface="Coming Soon"/>
            </a:endParaRPr>
          </a:p>
        </p:txBody>
      </p:sp>
      <p:sp>
        <p:nvSpPr>
          <p:cNvPr id="663" name="Google Shape;663;p51"/>
          <p:cNvSpPr/>
          <p:nvPr/>
        </p:nvSpPr>
        <p:spPr>
          <a:xfrm rot="-2334019">
            <a:off x="8213067" y="3487337"/>
            <a:ext cx="245554" cy="245554"/>
          </a:xfrm>
          <a:prstGeom prst="foldedCorner">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3</a:t>
            </a:r>
            <a:endParaRPr sz="2400">
              <a:latin typeface="Coming Soon"/>
              <a:ea typeface="Coming Soon"/>
              <a:cs typeface="Coming Soon"/>
              <a:sym typeface="Coming Soon"/>
            </a:endParaRPr>
          </a:p>
        </p:txBody>
      </p:sp>
      <p:pic>
        <p:nvPicPr>
          <p:cNvPr id="664" name="Google Shape;664;p51"/>
          <p:cNvPicPr preferRelativeResize="0"/>
          <p:nvPr/>
        </p:nvPicPr>
        <p:blipFill>
          <a:blip r:embed="rId4">
            <a:alphaModFix/>
          </a:blip>
          <a:stretch>
            <a:fillRect/>
          </a:stretch>
        </p:blipFill>
        <p:spPr>
          <a:xfrm>
            <a:off x="8087767" y="3451278"/>
            <a:ext cx="495927" cy="495923"/>
          </a:xfrm>
          <a:prstGeom prst="rect">
            <a:avLst/>
          </a:prstGeom>
          <a:noFill/>
          <a:ln>
            <a:noFill/>
          </a:ln>
        </p:spPr>
      </p:pic>
      <p:sp>
        <p:nvSpPr>
          <p:cNvPr id="665" name="Google Shape;665;p51"/>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1 - Activity</a:t>
            </a:r>
            <a:endParaRPr>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9"/>
        <p:cNvGrpSpPr/>
        <p:nvPr/>
      </p:nvGrpSpPr>
      <p:grpSpPr>
        <a:xfrm>
          <a:off x="0" y="0"/>
          <a:ext cx="0" cy="0"/>
          <a:chOff x="0" y="0"/>
          <a:chExt cx="0" cy="0"/>
        </a:xfrm>
      </p:grpSpPr>
      <p:sp>
        <p:nvSpPr>
          <p:cNvPr id="670" name="Google Shape;670;p52"/>
          <p:cNvSpPr txBox="1"/>
          <p:nvPr/>
        </p:nvSpPr>
        <p:spPr>
          <a:xfrm>
            <a:off x="984900" y="599425"/>
            <a:ext cx="7174200" cy="107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dk1"/>
                </a:solidFill>
                <a:latin typeface="Proxima Nova"/>
                <a:ea typeface="Proxima Nova"/>
                <a:cs typeface="Proxima Nova"/>
                <a:sym typeface="Proxima Nova"/>
              </a:rPr>
              <a:t>In some languages (including Javascript) the assignment operator is not written</a:t>
            </a:r>
            <a:endParaRPr sz="3000">
              <a:solidFill>
                <a:schemeClr val="dk1"/>
              </a:solidFill>
              <a:latin typeface="Proxima Nova"/>
              <a:ea typeface="Proxima Nova"/>
              <a:cs typeface="Proxima Nova"/>
              <a:sym typeface="Proxima Nova"/>
            </a:endParaRPr>
          </a:p>
          <a:p>
            <a:pPr marL="0" lvl="0" indent="0" algn="ctr" rtl="0">
              <a:spcBef>
                <a:spcPts val="0"/>
              </a:spcBef>
              <a:spcAft>
                <a:spcPts val="0"/>
              </a:spcAft>
              <a:buNone/>
            </a:pPr>
            <a:endParaRPr sz="3000">
              <a:solidFill>
                <a:schemeClr val="dk1"/>
              </a:solidFill>
              <a:latin typeface="Proxima Nova"/>
              <a:ea typeface="Proxima Nova"/>
              <a:cs typeface="Proxima Nova"/>
              <a:sym typeface="Proxima Nova"/>
            </a:endParaRPr>
          </a:p>
          <a:p>
            <a:pPr marL="0" lvl="0" indent="0" algn="ctr" rtl="0">
              <a:spcBef>
                <a:spcPts val="0"/>
              </a:spcBef>
              <a:spcAft>
                <a:spcPts val="0"/>
              </a:spcAft>
              <a:buNone/>
            </a:pPr>
            <a:r>
              <a:rPr lang="en" sz="6000">
                <a:solidFill>
                  <a:schemeClr val="dk1"/>
                </a:solidFill>
                <a:latin typeface="Consolas"/>
                <a:ea typeface="Consolas"/>
                <a:cs typeface="Consolas"/>
                <a:sym typeface="Consolas"/>
              </a:rPr>
              <a:t>←</a:t>
            </a:r>
            <a:r>
              <a:rPr lang="en" sz="3000">
                <a:solidFill>
                  <a:schemeClr val="dk1"/>
                </a:solidFill>
                <a:latin typeface="Proxima Nova"/>
                <a:ea typeface="Proxima Nova"/>
                <a:cs typeface="Proxima Nova"/>
                <a:sym typeface="Proxima Nova"/>
              </a:rPr>
              <a:t> </a:t>
            </a:r>
            <a:endParaRPr sz="3000">
              <a:solidFill>
                <a:schemeClr val="dk1"/>
              </a:solidFill>
              <a:latin typeface="Proxima Nova"/>
              <a:ea typeface="Proxima Nova"/>
              <a:cs typeface="Proxima Nova"/>
              <a:sym typeface="Proxima Nova"/>
            </a:endParaRPr>
          </a:p>
          <a:p>
            <a:pPr marL="0" lvl="0" indent="0" algn="ctr" rtl="0">
              <a:spcBef>
                <a:spcPts val="0"/>
              </a:spcBef>
              <a:spcAft>
                <a:spcPts val="0"/>
              </a:spcAft>
              <a:buNone/>
            </a:pPr>
            <a:r>
              <a:rPr lang="en" sz="3000">
                <a:solidFill>
                  <a:schemeClr val="dk1"/>
                </a:solidFill>
                <a:latin typeface="Proxima Nova"/>
                <a:ea typeface="Proxima Nova"/>
                <a:cs typeface="Proxima Nova"/>
                <a:sym typeface="Proxima Nova"/>
              </a:rPr>
              <a:t>it is written as</a:t>
            </a:r>
            <a:endParaRPr sz="3000">
              <a:solidFill>
                <a:schemeClr val="dk1"/>
              </a:solidFill>
              <a:latin typeface="Proxima Nova"/>
              <a:ea typeface="Proxima Nova"/>
              <a:cs typeface="Proxima Nova"/>
              <a:sym typeface="Proxima Nova"/>
            </a:endParaRPr>
          </a:p>
          <a:p>
            <a:pPr marL="0" lvl="0" indent="0" algn="ctr" rtl="0">
              <a:spcBef>
                <a:spcPts val="0"/>
              </a:spcBef>
              <a:spcAft>
                <a:spcPts val="0"/>
              </a:spcAft>
              <a:buNone/>
            </a:pPr>
            <a:endParaRPr sz="3000">
              <a:solidFill>
                <a:schemeClr val="dk1"/>
              </a:solidFill>
              <a:latin typeface="Proxima Nova"/>
              <a:ea typeface="Proxima Nova"/>
              <a:cs typeface="Proxima Nova"/>
              <a:sym typeface="Proxima Nova"/>
            </a:endParaRPr>
          </a:p>
          <a:p>
            <a:pPr marL="0" lvl="0" indent="0" algn="ctr" rtl="0">
              <a:spcBef>
                <a:spcPts val="0"/>
              </a:spcBef>
              <a:spcAft>
                <a:spcPts val="0"/>
              </a:spcAft>
              <a:buClr>
                <a:schemeClr val="dk1"/>
              </a:buClr>
              <a:buSzPts val="1100"/>
              <a:buFont typeface="Arial"/>
              <a:buNone/>
            </a:pPr>
            <a:r>
              <a:rPr lang="en" sz="6000">
                <a:solidFill>
                  <a:schemeClr val="dk1"/>
                </a:solidFill>
                <a:latin typeface="Consolas"/>
                <a:ea typeface="Consolas"/>
                <a:cs typeface="Consolas"/>
                <a:sym typeface="Consolas"/>
              </a:rPr>
              <a:t>=</a:t>
            </a:r>
            <a:endParaRPr sz="6000">
              <a:solidFill>
                <a:schemeClr val="dk1"/>
              </a:solidFill>
              <a:latin typeface="Consolas"/>
              <a:ea typeface="Consolas"/>
              <a:cs typeface="Consolas"/>
              <a:sym typeface="Consolas"/>
            </a:endParaRPr>
          </a:p>
          <a:p>
            <a:pPr marL="0" lvl="0" indent="0" algn="ctr" rtl="0">
              <a:spcBef>
                <a:spcPts val="0"/>
              </a:spcBef>
              <a:spcAft>
                <a:spcPts val="0"/>
              </a:spcAft>
              <a:buNone/>
            </a:pPr>
            <a:endParaRPr sz="3000">
              <a:solidFill>
                <a:schemeClr val="dk1"/>
              </a:solidFill>
              <a:latin typeface="Proxima Nova"/>
              <a:ea typeface="Proxima Nova"/>
              <a:cs typeface="Proxima Nova"/>
              <a:sym typeface="Proxima Nova"/>
            </a:endParaRPr>
          </a:p>
          <a:p>
            <a:pPr marL="0" lvl="0" indent="0" algn="ctr" rtl="0">
              <a:spcBef>
                <a:spcPts val="0"/>
              </a:spcBef>
              <a:spcAft>
                <a:spcPts val="0"/>
              </a:spcAft>
              <a:buNone/>
            </a:pPr>
            <a:endParaRPr sz="3000">
              <a:solidFill>
                <a:schemeClr val="dk1"/>
              </a:solidFill>
              <a:latin typeface="Proxima Nova"/>
              <a:ea typeface="Proxima Nova"/>
              <a:cs typeface="Proxima Nova"/>
              <a:sym typeface="Proxima Nova"/>
            </a:endParaRPr>
          </a:p>
          <a:p>
            <a:pPr marL="0" lvl="0" indent="0" algn="ctr" rtl="0">
              <a:spcBef>
                <a:spcPts val="0"/>
              </a:spcBef>
              <a:spcAft>
                <a:spcPts val="0"/>
              </a:spcAft>
              <a:buNone/>
            </a:pPr>
            <a:endParaRPr sz="3000">
              <a:solidFill>
                <a:schemeClr val="dk1"/>
              </a:solidFill>
              <a:latin typeface="Proxima Nova"/>
              <a:ea typeface="Proxima Nova"/>
              <a:cs typeface="Proxima Nova"/>
              <a:sym typeface="Proxima Nova"/>
            </a:endParaRPr>
          </a:p>
          <a:p>
            <a:pPr marL="0" lvl="0" indent="0" algn="ctr" rtl="0">
              <a:spcBef>
                <a:spcPts val="0"/>
              </a:spcBef>
              <a:spcAft>
                <a:spcPts val="0"/>
              </a:spcAft>
              <a:buNone/>
            </a:pPr>
            <a:endParaRPr sz="3000">
              <a:solidFill>
                <a:schemeClr val="dk1"/>
              </a:solidFill>
              <a:latin typeface="Proxima Nova"/>
              <a:ea typeface="Proxima Nova"/>
              <a:cs typeface="Proxima Nova"/>
              <a:sym typeface="Proxima Nova"/>
            </a:endParaRPr>
          </a:p>
        </p:txBody>
      </p:sp>
      <p:sp>
        <p:nvSpPr>
          <p:cNvPr id="671" name="Google Shape;671;p52"/>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1 - Activity</a:t>
            </a:r>
            <a:endParaRPr>
              <a:solidFill>
                <a:srgbClr val="FFFF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5"/>
        <p:cNvGrpSpPr/>
        <p:nvPr/>
      </p:nvGrpSpPr>
      <p:grpSpPr>
        <a:xfrm>
          <a:off x="0" y="0"/>
          <a:ext cx="0" cy="0"/>
          <a:chOff x="0" y="0"/>
          <a:chExt cx="0" cy="0"/>
        </a:xfrm>
      </p:grpSpPr>
      <p:sp>
        <p:nvSpPr>
          <p:cNvPr id="676" name="Google Shape;676;p53"/>
          <p:cNvSpPr txBox="1"/>
          <p:nvPr/>
        </p:nvSpPr>
        <p:spPr>
          <a:xfrm>
            <a:off x="138900" y="567700"/>
            <a:ext cx="8968800" cy="107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dk1"/>
                </a:solidFill>
                <a:latin typeface="Proxima Nova"/>
                <a:ea typeface="Proxima Nova"/>
                <a:cs typeface="Proxima Nova"/>
                <a:sym typeface="Proxima Nova"/>
              </a:rPr>
              <a:t>So the command</a:t>
            </a:r>
            <a:endParaRPr sz="2400">
              <a:solidFill>
                <a:schemeClr val="dk1"/>
              </a:solidFill>
              <a:latin typeface="Proxima Nova"/>
              <a:ea typeface="Proxima Nova"/>
              <a:cs typeface="Proxima Nova"/>
              <a:sym typeface="Proxima Nova"/>
            </a:endParaRPr>
          </a:p>
          <a:p>
            <a:pPr marL="0" lvl="0" indent="0" algn="ctr" rtl="0">
              <a:spcBef>
                <a:spcPts val="0"/>
              </a:spcBef>
              <a:spcAft>
                <a:spcPts val="0"/>
              </a:spcAft>
              <a:buNone/>
            </a:pPr>
            <a:r>
              <a:rPr lang="en" sz="3600">
                <a:solidFill>
                  <a:schemeClr val="dk1"/>
                </a:solidFill>
                <a:latin typeface="Consolas"/>
                <a:ea typeface="Consolas"/>
                <a:cs typeface="Consolas"/>
                <a:sym typeface="Consolas"/>
              </a:rPr>
              <a:t>fuzz ← fuzz + 1</a:t>
            </a:r>
            <a:endParaRPr sz="3600">
              <a:solidFill>
                <a:schemeClr val="dk1"/>
              </a:solidFill>
              <a:latin typeface="Proxima Nova"/>
              <a:ea typeface="Proxima Nova"/>
              <a:cs typeface="Proxima Nova"/>
              <a:sym typeface="Proxima Nova"/>
            </a:endParaRPr>
          </a:p>
          <a:p>
            <a:pPr marL="0" lvl="0" indent="0" algn="ctr" rtl="0">
              <a:spcBef>
                <a:spcPts val="0"/>
              </a:spcBef>
              <a:spcAft>
                <a:spcPts val="0"/>
              </a:spcAft>
              <a:buNone/>
            </a:pPr>
            <a:r>
              <a:rPr lang="en" sz="2400">
                <a:solidFill>
                  <a:schemeClr val="dk1"/>
                </a:solidFill>
                <a:latin typeface="Proxima Nova"/>
                <a:ea typeface="Proxima Nova"/>
                <a:cs typeface="Proxima Nova"/>
                <a:sym typeface="Proxima Nova"/>
              </a:rPr>
              <a:t>it is written as</a:t>
            </a:r>
            <a:endParaRPr sz="2400">
              <a:solidFill>
                <a:schemeClr val="dk1"/>
              </a:solidFill>
              <a:latin typeface="Proxima Nova"/>
              <a:ea typeface="Proxima Nova"/>
              <a:cs typeface="Proxima Nova"/>
              <a:sym typeface="Proxima Nova"/>
            </a:endParaRPr>
          </a:p>
          <a:p>
            <a:pPr marL="0" lvl="0" indent="0" algn="ctr" rtl="0">
              <a:spcBef>
                <a:spcPts val="0"/>
              </a:spcBef>
              <a:spcAft>
                <a:spcPts val="0"/>
              </a:spcAft>
              <a:buNone/>
            </a:pPr>
            <a:r>
              <a:rPr lang="en" sz="3600">
                <a:solidFill>
                  <a:schemeClr val="dk1"/>
                </a:solidFill>
                <a:latin typeface="Consolas"/>
                <a:ea typeface="Consolas"/>
                <a:cs typeface="Consolas"/>
                <a:sym typeface="Consolas"/>
              </a:rPr>
              <a:t>fuzz = fuzz + 1</a:t>
            </a:r>
            <a:endParaRPr sz="3600">
              <a:solidFill>
                <a:schemeClr val="dk1"/>
              </a:solidFill>
              <a:latin typeface="Consolas"/>
              <a:ea typeface="Consolas"/>
              <a:cs typeface="Consolas"/>
              <a:sym typeface="Consolas"/>
            </a:endParaRPr>
          </a:p>
          <a:p>
            <a:pPr marL="0" lvl="0" indent="0" algn="ctr" rtl="0">
              <a:spcBef>
                <a:spcPts val="0"/>
              </a:spcBef>
              <a:spcAft>
                <a:spcPts val="0"/>
              </a:spcAft>
              <a:buNone/>
            </a:pPr>
            <a:endParaRPr sz="3000">
              <a:solidFill>
                <a:schemeClr val="dk1"/>
              </a:solidFill>
              <a:latin typeface="Proxima Nova"/>
              <a:ea typeface="Proxima Nova"/>
              <a:cs typeface="Proxima Nova"/>
              <a:sym typeface="Proxima Nova"/>
            </a:endParaRPr>
          </a:p>
          <a:p>
            <a:pPr marL="0" lvl="0" indent="0" algn="ctr" rtl="0">
              <a:spcBef>
                <a:spcPts val="0"/>
              </a:spcBef>
              <a:spcAft>
                <a:spcPts val="0"/>
              </a:spcAft>
              <a:buNone/>
            </a:pPr>
            <a:r>
              <a:rPr lang="en" sz="2400">
                <a:solidFill>
                  <a:schemeClr val="dk1"/>
                </a:solidFill>
                <a:latin typeface="Proxima Nova"/>
                <a:ea typeface="Proxima Nova"/>
                <a:cs typeface="Proxima Nova"/>
                <a:sym typeface="Proxima Nova"/>
              </a:rPr>
              <a:t>In math = means “are equal forever”</a:t>
            </a:r>
            <a:endParaRPr sz="2400">
              <a:solidFill>
                <a:schemeClr val="dk1"/>
              </a:solidFill>
              <a:latin typeface="Proxima Nova"/>
              <a:ea typeface="Proxima Nova"/>
              <a:cs typeface="Proxima Nova"/>
              <a:sym typeface="Proxima Nova"/>
            </a:endParaRPr>
          </a:p>
          <a:p>
            <a:pPr marL="0" lvl="0" indent="0" algn="ctr" rtl="0">
              <a:spcBef>
                <a:spcPts val="0"/>
              </a:spcBef>
              <a:spcAft>
                <a:spcPts val="0"/>
              </a:spcAft>
              <a:buNone/>
            </a:pPr>
            <a:r>
              <a:rPr lang="en" sz="2400">
                <a:solidFill>
                  <a:schemeClr val="dk1"/>
                </a:solidFill>
                <a:latin typeface="Proxima Nova"/>
                <a:ea typeface="Proxima Nova"/>
                <a:cs typeface="Proxima Nova"/>
                <a:sym typeface="Proxima Nova"/>
              </a:rPr>
              <a:t>In programming = means “put this value in this variable”</a:t>
            </a:r>
            <a:endParaRPr sz="2400">
              <a:solidFill>
                <a:schemeClr val="dk1"/>
              </a:solidFill>
              <a:latin typeface="Proxima Nova"/>
              <a:ea typeface="Proxima Nova"/>
              <a:cs typeface="Proxima Nova"/>
              <a:sym typeface="Proxima Nova"/>
            </a:endParaRPr>
          </a:p>
          <a:p>
            <a:pPr marL="0" lvl="0" indent="0" algn="ctr" rtl="0">
              <a:spcBef>
                <a:spcPts val="0"/>
              </a:spcBef>
              <a:spcAft>
                <a:spcPts val="0"/>
              </a:spcAft>
              <a:buNone/>
            </a:pPr>
            <a:endParaRPr sz="2400">
              <a:solidFill>
                <a:schemeClr val="dk1"/>
              </a:solidFill>
              <a:latin typeface="Proxima Nova"/>
              <a:ea typeface="Proxima Nova"/>
              <a:cs typeface="Proxima Nova"/>
              <a:sym typeface="Proxima Nova"/>
            </a:endParaRPr>
          </a:p>
          <a:p>
            <a:pPr marL="0" lvl="0" indent="0" algn="ctr" rtl="0">
              <a:spcBef>
                <a:spcPts val="0"/>
              </a:spcBef>
              <a:spcAft>
                <a:spcPts val="0"/>
              </a:spcAft>
              <a:buNone/>
            </a:pPr>
            <a:r>
              <a:rPr lang="en" sz="2400">
                <a:solidFill>
                  <a:schemeClr val="dk1"/>
                </a:solidFill>
                <a:latin typeface="Proxima Nova"/>
                <a:ea typeface="Proxima Nova"/>
                <a:cs typeface="Proxima Nova"/>
                <a:sym typeface="Proxima Nova"/>
              </a:rPr>
              <a:t>We’ll see this more next time.</a:t>
            </a:r>
            <a:endParaRPr sz="2400">
              <a:solidFill>
                <a:schemeClr val="dk1"/>
              </a:solidFill>
              <a:latin typeface="Proxima Nova"/>
              <a:ea typeface="Proxima Nova"/>
              <a:cs typeface="Proxima Nova"/>
              <a:sym typeface="Proxima Nova"/>
            </a:endParaRPr>
          </a:p>
          <a:p>
            <a:pPr marL="0" lvl="0" indent="0" algn="ctr" rtl="0">
              <a:spcBef>
                <a:spcPts val="0"/>
              </a:spcBef>
              <a:spcAft>
                <a:spcPts val="0"/>
              </a:spcAft>
              <a:buNone/>
            </a:pPr>
            <a:endParaRPr sz="2400">
              <a:solidFill>
                <a:schemeClr val="dk1"/>
              </a:solidFill>
              <a:latin typeface="Proxima Nova"/>
              <a:ea typeface="Proxima Nova"/>
              <a:cs typeface="Proxima Nova"/>
              <a:sym typeface="Proxima Nova"/>
            </a:endParaRPr>
          </a:p>
          <a:p>
            <a:pPr marL="0" lvl="0" indent="0" algn="ctr" rtl="0">
              <a:spcBef>
                <a:spcPts val="0"/>
              </a:spcBef>
              <a:spcAft>
                <a:spcPts val="0"/>
              </a:spcAft>
              <a:buNone/>
            </a:pPr>
            <a:endParaRPr sz="2400">
              <a:solidFill>
                <a:schemeClr val="dk1"/>
              </a:solidFill>
              <a:latin typeface="Proxima Nova"/>
              <a:ea typeface="Proxima Nova"/>
              <a:cs typeface="Proxima Nova"/>
              <a:sym typeface="Proxima Nova"/>
            </a:endParaRPr>
          </a:p>
          <a:p>
            <a:pPr marL="0" lvl="0" indent="0" algn="ctr" rtl="0">
              <a:spcBef>
                <a:spcPts val="0"/>
              </a:spcBef>
              <a:spcAft>
                <a:spcPts val="0"/>
              </a:spcAft>
              <a:buNone/>
            </a:pPr>
            <a:endParaRPr sz="2400">
              <a:solidFill>
                <a:schemeClr val="dk1"/>
              </a:solidFill>
              <a:latin typeface="Proxima Nova"/>
              <a:ea typeface="Proxima Nova"/>
              <a:cs typeface="Proxima Nova"/>
              <a:sym typeface="Proxima Nova"/>
            </a:endParaRPr>
          </a:p>
          <a:p>
            <a:pPr marL="0" lvl="0" indent="0" algn="ctr" rtl="0">
              <a:spcBef>
                <a:spcPts val="0"/>
              </a:spcBef>
              <a:spcAft>
                <a:spcPts val="0"/>
              </a:spcAft>
              <a:buNone/>
            </a:pPr>
            <a:endParaRPr sz="2400">
              <a:solidFill>
                <a:schemeClr val="dk1"/>
              </a:solidFill>
              <a:latin typeface="Proxima Nova"/>
              <a:ea typeface="Proxima Nova"/>
              <a:cs typeface="Proxima Nova"/>
              <a:sym typeface="Proxima Nova"/>
            </a:endParaRPr>
          </a:p>
          <a:p>
            <a:pPr marL="0" lvl="0" indent="0" algn="ctr" rtl="0">
              <a:spcBef>
                <a:spcPts val="0"/>
              </a:spcBef>
              <a:spcAft>
                <a:spcPts val="0"/>
              </a:spcAft>
              <a:buNone/>
            </a:pPr>
            <a:endParaRPr sz="2400">
              <a:solidFill>
                <a:schemeClr val="dk1"/>
              </a:solidFill>
              <a:latin typeface="Proxima Nova"/>
              <a:ea typeface="Proxima Nova"/>
              <a:cs typeface="Proxima Nova"/>
              <a:sym typeface="Proxima Nova"/>
            </a:endParaRPr>
          </a:p>
          <a:p>
            <a:pPr marL="0" lvl="0" indent="0" algn="ctr" rtl="0">
              <a:spcBef>
                <a:spcPts val="0"/>
              </a:spcBef>
              <a:spcAft>
                <a:spcPts val="0"/>
              </a:spcAft>
              <a:buNone/>
            </a:pPr>
            <a:endParaRPr sz="3000">
              <a:solidFill>
                <a:schemeClr val="dk1"/>
              </a:solidFill>
              <a:latin typeface="Proxima Nova"/>
              <a:ea typeface="Proxima Nova"/>
              <a:cs typeface="Proxima Nova"/>
              <a:sym typeface="Proxima Nova"/>
            </a:endParaRPr>
          </a:p>
          <a:p>
            <a:pPr marL="0" lvl="0" indent="0" algn="ctr" rtl="0">
              <a:spcBef>
                <a:spcPts val="0"/>
              </a:spcBef>
              <a:spcAft>
                <a:spcPts val="0"/>
              </a:spcAft>
              <a:buNone/>
            </a:pPr>
            <a:endParaRPr sz="3000">
              <a:solidFill>
                <a:schemeClr val="dk1"/>
              </a:solidFill>
              <a:latin typeface="Proxima Nova"/>
              <a:ea typeface="Proxima Nova"/>
              <a:cs typeface="Proxima Nova"/>
              <a:sym typeface="Proxima Nova"/>
            </a:endParaRPr>
          </a:p>
        </p:txBody>
      </p:sp>
      <p:sp>
        <p:nvSpPr>
          <p:cNvPr id="677" name="Google Shape;677;p53"/>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1 - Activity</a:t>
            </a:r>
            <a:endParaRPr>
              <a:solidFill>
                <a:srgbClr val="FFFF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1"/>
        <p:cNvGrpSpPr/>
        <p:nvPr/>
      </p:nvGrpSpPr>
      <p:grpSpPr>
        <a:xfrm>
          <a:off x="0" y="0"/>
          <a:ext cx="0" cy="0"/>
          <a:chOff x="0" y="0"/>
          <a:chExt cx="0" cy="0"/>
        </a:xfrm>
      </p:grpSpPr>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5"/>
        <p:cNvGrpSpPr/>
        <p:nvPr/>
      </p:nvGrpSpPr>
      <p:grpSpPr>
        <a:xfrm>
          <a:off x="0" y="0"/>
          <a:ext cx="0" cy="0"/>
          <a:chOff x="0" y="0"/>
          <a:chExt cx="0" cy="0"/>
        </a:xfrm>
      </p:grpSpPr>
      <p:sp>
        <p:nvSpPr>
          <p:cNvPr id="686" name="Google Shape;686;p55"/>
          <p:cNvSpPr txBox="1"/>
          <p:nvPr/>
        </p:nvSpPr>
        <p:spPr>
          <a:xfrm>
            <a:off x="554850" y="734800"/>
            <a:ext cx="7932600" cy="352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Proxima Nova"/>
                <a:ea typeface="Proxima Nova"/>
                <a:cs typeface="Proxima Nova"/>
                <a:sym typeface="Proxima Nova"/>
              </a:rPr>
              <a:t>Expression:</a:t>
            </a:r>
            <a:r>
              <a:rPr lang="en" sz="2400">
                <a:latin typeface="Proxima Nova"/>
                <a:ea typeface="Proxima Nova"/>
                <a:cs typeface="Proxima Nova"/>
                <a:sym typeface="Proxima Nova"/>
              </a:rPr>
              <a:t>  a combination of operators and values that evaluates to a single value</a:t>
            </a:r>
            <a:endParaRPr sz="2400" b="1">
              <a:solidFill>
                <a:srgbClr val="000000"/>
              </a:solidFill>
              <a:latin typeface="Proxima Nova"/>
              <a:ea typeface="Proxima Nova"/>
              <a:cs typeface="Proxima Nova"/>
              <a:sym typeface="Proxima Nova"/>
            </a:endParaRPr>
          </a:p>
          <a:p>
            <a:pPr marL="0" lvl="0" indent="0" algn="l" rtl="0">
              <a:spcBef>
                <a:spcPts val="0"/>
              </a:spcBef>
              <a:spcAft>
                <a:spcPts val="0"/>
              </a:spcAft>
              <a:buNone/>
            </a:pPr>
            <a:endParaRPr sz="2400" b="1">
              <a:solidFill>
                <a:srgbClr val="000000"/>
              </a:solidFill>
              <a:latin typeface="Proxima Nova"/>
              <a:ea typeface="Proxima Nova"/>
              <a:cs typeface="Proxima Nova"/>
              <a:sym typeface="Proxima Nova"/>
            </a:endParaRPr>
          </a:p>
          <a:p>
            <a:pPr marL="0" lvl="0" indent="0" algn="l" rtl="0">
              <a:spcBef>
                <a:spcPts val="0"/>
              </a:spcBef>
              <a:spcAft>
                <a:spcPts val="0"/>
              </a:spcAft>
              <a:buNone/>
            </a:pPr>
            <a:endParaRPr sz="2400" b="1">
              <a:latin typeface="Proxima Nova"/>
              <a:ea typeface="Proxima Nova"/>
              <a:cs typeface="Proxima Nova"/>
              <a:sym typeface="Proxima Nova"/>
            </a:endParaRPr>
          </a:p>
          <a:p>
            <a:pPr marL="0" lvl="0" indent="0" algn="l" rtl="0">
              <a:spcBef>
                <a:spcPts val="0"/>
              </a:spcBef>
              <a:spcAft>
                <a:spcPts val="0"/>
              </a:spcAft>
              <a:buNone/>
            </a:pPr>
            <a:r>
              <a:rPr lang="en" sz="2400" b="1">
                <a:latin typeface="Proxima Nova"/>
                <a:ea typeface="Proxima Nova"/>
                <a:cs typeface="Proxima Nova"/>
                <a:sym typeface="Proxima Nova"/>
              </a:rPr>
              <a:t>Variable</a:t>
            </a:r>
            <a:r>
              <a:rPr lang="en" sz="2400" b="1">
                <a:solidFill>
                  <a:srgbClr val="000000"/>
                </a:solidFill>
                <a:latin typeface="Proxima Nova"/>
                <a:ea typeface="Proxima Nova"/>
                <a:cs typeface="Proxima Nova"/>
                <a:sym typeface="Proxima Nova"/>
              </a:rPr>
              <a:t>:  </a:t>
            </a:r>
            <a:r>
              <a:rPr lang="en" sz="2400">
                <a:latin typeface="Proxima Nova"/>
                <a:ea typeface="Proxima Nova"/>
                <a:cs typeface="Proxima Nova"/>
                <a:sym typeface="Proxima Nova"/>
              </a:rPr>
              <a:t>holds one value at a time</a:t>
            </a:r>
            <a:endParaRPr sz="2400">
              <a:solidFill>
                <a:srgbClr val="000000"/>
              </a:solidFill>
              <a:latin typeface="Proxima Nova"/>
              <a:ea typeface="Proxima Nova"/>
              <a:cs typeface="Proxima Nova"/>
              <a:sym typeface="Proxima Nova"/>
            </a:endParaRPr>
          </a:p>
          <a:p>
            <a:pPr marL="0" lvl="0" indent="0" algn="l" rtl="0">
              <a:spcBef>
                <a:spcPts val="0"/>
              </a:spcBef>
              <a:spcAft>
                <a:spcPts val="0"/>
              </a:spcAft>
              <a:buNone/>
            </a:pPr>
            <a:endParaRPr sz="2400">
              <a:latin typeface="Proxima Nova"/>
              <a:ea typeface="Proxima Nova"/>
              <a:cs typeface="Proxima Nova"/>
              <a:sym typeface="Proxima Nova"/>
            </a:endParaRPr>
          </a:p>
          <a:p>
            <a:pPr marL="0" lvl="0" indent="0" algn="l" rtl="0">
              <a:spcBef>
                <a:spcPts val="0"/>
              </a:spcBef>
              <a:spcAft>
                <a:spcPts val="0"/>
              </a:spcAft>
              <a:buNone/>
            </a:pPr>
            <a:endParaRPr sz="2400" b="1">
              <a:latin typeface="Proxima Nova"/>
              <a:ea typeface="Proxima Nova"/>
              <a:cs typeface="Proxima Nova"/>
              <a:sym typeface="Proxima Nova"/>
            </a:endParaRPr>
          </a:p>
          <a:p>
            <a:pPr marL="0" lvl="0" indent="0" algn="l" rtl="0">
              <a:spcBef>
                <a:spcPts val="0"/>
              </a:spcBef>
              <a:spcAft>
                <a:spcPts val="0"/>
              </a:spcAft>
              <a:buNone/>
            </a:pPr>
            <a:r>
              <a:rPr lang="en" sz="2400" b="1">
                <a:latin typeface="Proxima Nova"/>
                <a:ea typeface="Proxima Nova"/>
                <a:cs typeface="Proxima Nova"/>
                <a:sym typeface="Proxima Nova"/>
              </a:rPr>
              <a:t>Assignment Operator: </a:t>
            </a:r>
            <a:r>
              <a:rPr lang="en" sz="2400">
                <a:latin typeface="Proxima Nova"/>
                <a:ea typeface="Proxima Nova"/>
                <a:cs typeface="Proxima Nova"/>
                <a:sym typeface="Proxima Nova"/>
              </a:rPr>
              <a:t>allows a program to change the value represented by a variable</a:t>
            </a:r>
            <a:endParaRPr sz="2400">
              <a:latin typeface="Proxima Nova"/>
              <a:ea typeface="Proxima Nova"/>
              <a:cs typeface="Proxima Nova"/>
              <a:sym typeface="Proxima Nova"/>
            </a:endParaRPr>
          </a:p>
          <a:p>
            <a:pPr marL="0" lvl="0" indent="0" algn="l" rtl="0">
              <a:spcBef>
                <a:spcPts val="0"/>
              </a:spcBef>
              <a:spcAft>
                <a:spcPts val="0"/>
              </a:spcAft>
              <a:buNone/>
            </a:pPr>
            <a:endParaRPr sz="2400">
              <a:latin typeface="Proxima Nova"/>
              <a:ea typeface="Proxima Nova"/>
              <a:cs typeface="Proxima Nova"/>
              <a:sym typeface="Proxima Nova"/>
            </a:endParaRPr>
          </a:p>
        </p:txBody>
      </p:sp>
      <p:sp>
        <p:nvSpPr>
          <p:cNvPr id="687" name="Google Shape;687;p55"/>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1 - Wrap Up</a:t>
            </a:r>
            <a:endParaRPr>
              <a:solidFill>
                <a:srgbClr val="FFFFFF"/>
              </a:solidFill>
            </a:endParaRPr>
          </a:p>
        </p:txBody>
      </p:sp>
      <p:sp>
        <p:nvSpPr>
          <p:cNvPr id="688" name="Google Shape;688;p55"/>
          <p:cNvSpPr txBox="1"/>
          <p:nvPr/>
        </p:nvSpPr>
        <p:spPr>
          <a:xfrm>
            <a:off x="2991600" y="1672500"/>
            <a:ext cx="3160800" cy="50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CCCCCC"/>
                </a:solidFill>
                <a:latin typeface="Consolas"/>
                <a:ea typeface="Consolas"/>
                <a:cs typeface="Consolas"/>
                <a:sym typeface="Consolas"/>
              </a:rPr>
              <a:t>01</a:t>
            </a:r>
            <a:r>
              <a:rPr lang="en" sz="2400">
                <a:solidFill>
                  <a:schemeClr val="dk1"/>
                </a:solidFill>
                <a:latin typeface="Consolas"/>
                <a:ea typeface="Consolas"/>
                <a:cs typeface="Consolas"/>
                <a:sym typeface="Consolas"/>
              </a:rPr>
              <a:t> pow ← </a:t>
            </a:r>
            <a:r>
              <a:rPr lang="en" sz="2400">
                <a:solidFill>
                  <a:schemeClr val="dk1"/>
                </a:solidFill>
                <a:highlight>
                  <a:srgbClr val="FFF2CC"/>
                </a:highlight>
                <a:latin typeface="Consolas"/>
                <a:ea typeface="Consolas"/>
                <a:cs typeface="Consolas"/>
                <a:sym typeface="Consolas"/>
              </a:rPr>
              <a:t>1</a:t>
            </a:r>
            <a:r>
              <a:rPr lang="en" sz="2400">
                <a:solidFill>
                  <a:schemeClr val="dk1"/>
                </a:solidFill>
                <a:latin typeface="Consolas"/>
                <a:ea typeface="Consolas"/>
                <a:cs typeface="Consolas"/>
                <a:sym typeface="Consolas"/>
              </a:rPr>
              <a:t> + </a:t>
            </a:r>
            <a:r>
              <a:rPr lang="en" sz="2400">
                <a:solidFill>
                  <a:schemeClr val="dk1"/>
                </a:solidFill>
                <a:highlight>
                  <a:srgbClr val="FFF2CC"/>
                </a:highlight>
                <a:latin typeface="Consolas"/>
                <a:ea typeface="Consolas"/>
                <a:cs typeface="Consolas"/>
                <a:sym typeface="Consolas"/>
              </a:rPr>
              <a:t>2</a:t>
            </a:r>
            <a:endParaRPr sz="2400">
              <a:highlight>
                <a:srgbClr val="FFF2CC"/>
              </a:highlight>
            </a:endParaRPr>
          </a:p>
        </p:txBody>
      </p:sp>
      <p:grpSp>
        <p:nvGrpSpPr>
          <p:cNvPr id="689" name="Google Shape;689;p55"/>
          <p:cNvGrpSpPr/>
          <p:nvPr/>
        </p:nvGrpSpPr>
        <p:grpSpPr>
          <a:xfrm>
            <a:off x="4136646" y="2709359"/>
            <a:ext cx="769004" cy="530275"/>
            <a:chOff x="746497" y="1374645"/>
            <a:chExt cx="3141357" cy="2166156"/>
          </a:xfrm>
        </p:grpSpPr>
        <p:grpSp>
          <p:nvGrpSpPr>
            <p:cNvPr id="690" name="Google Shape;690;p55"/>
            <p:cNvGrpSpPr/>
            <p:nvPr/>
          </p:nvGrpSpPr>
          <p:grpSpPr>
            <a:xfrm>
              <a:off x="746497" y="1374645"/>
              <a:ext cx="3141357" cy="2166156"/>
              <a:chOff x="642775" y="1378850"/>
              <a:chExt cx="2363700" cy="1637925"/>
            </a:xfrm>
          </p:grpSpPr>
          <p:sp>
            <p:nvSpPr>
              <p:cNvPr id="691" name="Google Shape;691;p55"/>
              <p:cNvSpPr/>
              <p:nvPr/>
            </p:nvSpPr>
            <p:spPr>
              <a:xfrm>
                <a:off x="642775" y="1596575"/>
                <a:ext cx="2363700" cy="1420200"/>
              </a:xfrm>
              <a:prstGeom prst="rect">
                <a:avLst/>
              </a:prstGeom>
              <a:solidFill>
                <a:srgbClr val="00BEFF">
                  <a:alpha val="6150"/>
                </a:srgbClr>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55"/>
              <p:cNvSpPr/>
              <p:nvPr/>
            </p:nvSpPr>
            <p:spPr>
              <a:xfrm>
                <a:off x="642775" y="1378850"/>
                <a:ext cx="2363700" cy="217800"/>
              </a:xfrm>
              <a:prstGeom prst="rect">
                <a:avLst/>
              </a:prstGeom>
              <a:solidFill>
                <a:srgbClr val="6D9EEB"/>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93" name="Google Shape;693;p55"/>
              <p:cNvCxnSpPr>
                <a:stCxn id="692" idx="1"/>
                <a:endCxn id="692" idx="3"/>
              </p:cNvCxnSpPr>
              <p:nvPr/>
            </p:nvCxnSpPr>
            <p:spPr>
              <a:xfrm>
                <a:off x="642775" y="1487750"/>
                <a:ext cx="2363700" cy="0"/>
              </a:xfrm>
              <a:prstGeom prst="straightConnector1">
                <a:avLst/>
              </a:prstGeom>
              <a:noFill/>
              <a:ln w="9525" cap="flat" cmpd="sng">
                <a:solidFill>
                  <a:srgbClr val="1155CC"/>
                </a:solidFill>
                <a:prstDash val="solid"/>
                <a:round/>
                <a:headEnd type="none" w="med" len="med"/>
                <a:tailEnd type="none" w="med" len="med"/>
              </a:ln>
            </p:spPr>
          </p:cxnSp>
        </p:grpSp>
        <p:sp>
          <p:nvSpPr>
            <p:cNvPr id="694" name="Google Shape;694;p55"/>
            <p:cNvSpPr txBox="1"/>
            <p:nvPr/>
          </p:nvSpPr>
          <p:spPr>
            <a:xfrm>
              <a:off x="819025" y="1726975"/>
              <a:ext cx="1845300" cy="66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Coming Soon"/>
                  <a:ea typeface="Coming Soon"/>
                  <a:cs typeface="Coming Soon"/>
                  <a:sym typeface="Coming Soon"/>
                </a:rPr>
                <a:t>pow</a:t>
              </a:r>
              <a:endParaRPr sz="1000">
                <a:latin typeface="Coming Soon"/>
                <a:ea typeface="Coming Soon"/>
                <a:cs typeface="Coming Soon"/>
                <a:sym typeface="Coming Soon"/>
              </a:endParaRPr>
            </a:p>
          </p:txBody>
        </p:sp>
      </p:grpSp>
      <p:sp>
        <p:nvSpPr>
          <p:cNvPr id="695" name="Google Shape;695;p55"/>
          <p:cNvSpPr/>
          <p:nvPr/>
        </p:nvSpPr>
        <p:spPr>
          <a:xfrm>
            <a:off x="4614326" y="2922410"/>
            <a:ext cx="245400" cy="2454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600">
                <a:latin typeface="Coming Soon"/>
                <a:ea typeface="Coming Soon"/>
                <a:cs typeface="Coming Soon"/>
                <a:sym typeface="Coming Soon"/>
              </a:rPr>
              <a:t>3</a:t>
            </a:r>
            <a:endParaRPr sz="1600">
              <a:latin typeface="Coming Soon"/>
              <a:ea typeface="Coming Soon"/>
              <a:cs typeface="Coming Soon"/>
              <a:sym typeface="Coming Soon"/>
            </a:endParaRPr>
          </a:p>
        </p:txBody>
      </p:sp>
      <p:sp>
        <p:nvSpPr>
          <p:cNvPr id="696" name="Google Shape;696;p55"/>
          <p:cNvSpPr txBox="1"/>
          <p:nvPr/>
        </p:nvSpPr>
        <p:spPr>
          <a:xfrm>
            <a:off x="1658500" y="3917000"/>
            <a:ext cx="5549400" cy="107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a:solidFill>
                  <a:schemeClr val="dk1"/>
                </a:solidFill>
                <a:latin typeface="Consolas"/>
                <a:ea typeface="Consolas"/>
                <a:cs typeface="Consolas"/>
                <a:sym typeface="Consolas"/>
              </a:rPr>
              <a:t>←</a:t>
            </a:r>
            <a:r>
              <a:rPr lang="en" sz="3000">
                <a:solidFill>
                  <a:schemeClr val="dk1"/>
                </a:solidFill>
                <a:latin typeface="Proxima Nova"/>
                <a:ea typeface="Proxima Nova"/>
                <a:cs typeface="Proxima Nova"/>
                <a:sym typeface="Proxima Nova"/>
              </a:rPr>
              <a:t>     OR    </a:t>
            </a:r>
            <a:r>
              <a:rPr lang="en" sz="6000">
                <a:solidFill>
                  <a:schemeClr val="dk1"/>
                </a:solidFill>
                <a:latin typeface="Consolas"/>
                <a:ea typeface="Consolas"/>
                <a:cs typeface="Consolas"/>
                <a:sym typeface="Consolas"/>
              </a:rPr>
              <a: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0"/>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124" name="Google Shape;124;p30"/>
          <p:cNvSpPr txBox="1"/>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rgbClr val="FFFFFF"/>
                </a:solidFill>
                <a:latin typeface="Proxima Nova"/>
                <a:ea typeface="Proxima Nova"/>
                <a:cs typeface="Proxima Nova"/>
                <a:sym typeface="Proxima Nova"/>
              </a:rPr>
              <a:t>Unit 4 - Lesson 1</a:t>
            </a:r>
            <a:endParaRPr sz="3600" b="1">
              <a:solidFill>
                <a:srgbClr val="FFFFFF"/>
              </a:solidFill>
              <a:latin typeface="Proxima Nova"/>
              <a:ea typeface="Proxima Nova"/>
              <a:cs typeface="Proxima Nova"/>
              <a:sym typeface="Proxima Nova"/>
            </a:endParaRPr>
          </a:p>
          <a:p>
            <a:pPr marL="0" lvl="0" indent="0" algn="ctr" rtl="0">
              <a:spcBef>
                <a:spcPts val="0"/>
              </a:spcBef>
              <a:spcAft>
                <a:spcPts val="0"/>
              </a:spcAft>
              <a:buNone/>
            </a:pPr>
            <a:r>
              <a:rPr lang="en" sz="3600" b="1">
                <a:solidFill>
                  <a:srgbClr val="FFFFFF"/>
                </a:solidFill>
                <a:latin typeface="Proxima Nova"/>
                <a:ea typeface="Proxima Nova"/>
                <a:cs typeface="Proxima Nova"/>
                <a:sym typeface="Proxima Nova"/>
              </a:rPr>
              <a:t>Variables Explore</a:t>
            </a:r>
            <a:endParaRPr sz="3600" b="1">
              <a:solidFill>
                <a:srgbClr val="FFFFFF"/>
              </a:solidFill>
              <a:latin typeface="Proxima Nova"/>
              <a:ea typeface="Proxima Nova"/>
              <a:cs typeface="Proxima Nova"/>
              <a:sym typeface="Proxima Nov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4"/>
        <p:cNvGrpSpPr/>
        <p:nvPr/>
      </p:nvGrpSpPr>
      <p:grpSpPr>
        <a:xfrm>
          <a:off x="0" y="0"/>
          <a:ext cx="0" cy="0"/>
          <a:chOff x="0" y="0"/>
          <a:chExt cx="0" cy="0"/>
        </a:xfrm>
      </p:grpSpPr>
      <p:sp>
        <p:nvSpPr>
          <p:cNvPr id="705" name="Google Shape;705;p57"/>
          <p:cNvSpPr txBox="1"/>
          <p:nvPr/>
        </p:nvSpPr>
        <p:spPr>
          <a:xfrm>
            <a:off x="0" y="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2 - Set Up</a:t>
            </a:r>
            <a:endParaRPr>
              <a:solidFill>
                <a:srgbClr val="FFFFFF"/>
              </a:solidFill>
            </a:endParaRPr>
          </a:p>
        </p:txBody>
      </p:sp>
      <p:pic>
        <p:nvPicPr>
          <p:cNvPr id="706" name="Google Shape;706;p57" descr="Learn how Investigate lessons guide students through reading, discussing, and modifying code that uses a new concept by investigating sample apps. This video will help you understand the goals of the lesson, show you what it looks like in the classroom, and give you tips for running and prepping Investigate lessons.&#10;&#10;Start learning at http://code.org/ &#10;&#10;Stay in touch with us!&#10;• on Twitter https://twitter.com/codeorg&#10;• on Facebook https://www.facebook.com/Code.org&#10;• on Instagram https://instagram.com/codeorg&#10;• on Tumblr https://blog.code.org &#10;• on LinkedIn https://www.linkedin.com/company/code-org&#10;• on Google+ https://google.com/+codeorg" title="Guide to Investigate Lessons">
            <a:hlinkClick r:id="rId4"/>
          </p:cNvPr>
          <p:cNvPicPr preferRelativeResize="0"/>
          <p:nvPr/>
        </p:nvPicPr>
        <p:blipFill>
          <a:blip r:embed="rId5">
            <a:alphaModFix/>
          </a:blip>
          <a:stretch>
            <a:fillRect/>
          </a:stretch>
        </p:blipFill>
        <p:spPr>
          <a:xfrm>
            <a:off x="1511125" y="424200"/>
            <a:ext cx="6121750" cy="45913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0"/>
        <p:cNvGrpSpPr/>
        <p:nvPr/>
      </p:nvGrpSpPr>
      <p:grpSpPr>
        <a:xfrm>
          <a:off x="0" y="0"/>
          <a:ext cx="0" cy="0"/>
          <a:chOff x="0" y="0"/>
          <a:chExt cx="0" cy="0"/>
        </a:xfrm>
      </p:grpSpPr>
      <p:sp>
        <p:nvSpPr>
          <p:cNvPr id="711" name="Google Shape;711;p58"/>
          <p:cNvSpPr txBox="1"/>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rgbClr val="FFFFFF"/>
                </a:solidFill>
                <a:latin typeface="Proxima Nova"/>
                <a:ea typeface="Proxima Nova"/>
                <a:cs typeface="Proxima Nova"/>
                <a:sym typeface="Proxima Nova"/>
              </a:rPr>
              <a:t>Unit 4 - Lesson 2</a:t>
            </a:r>
            <a:endParaRPr sz="3600" b="1">
              <a:solidFill>
                <a:srgbClr val="FFFFFF"/>
              </a:solidFill>
              <a:latin typeface="Proxima Nova"/>
              <a:ea typeface="Proxima Nova"/>
              <a:cs typeface="Proxima Nova"/>
              <a:sym typeface="Proxima Nova"/>
            </a:endParaRPr>
          </a:p>
          <a:p>
            <a:pPr marL="0" lvl="0" indent="0" algn="ctr" rtl="0">
              <a:spcBef>
                <a:spcPts val="0"/>
              </a:spcBef>
              <a:spcAft>
                <a:spcPts val="0"/>
              </a:spcAft>
              <a:buNone/>
            </a:pPr>
            <a:r>
              <a:rPr lang="en" sz="3600" b="1">
                <a:solidFill>
                  <a:srgbClr val="FFFFFF"/>
                </a:solidFill>
                <a:latin typeface="Proxima Nova"/>
                <a:ea typeface="Proxima Nova"/>
                <a:cs typeface="Proxima Nova"/>
                <a:sym typeface="Proxima Nova"/>
              </a:rPr>
              <a:t>Variables Investigate</a:t>
            </a:r>
            <a:endParaRPr sz="3600" b="1">
              <a:solidFill>
                <a:srgbClr val="FFFFFF"/>
              </a:solidFill>
              <a:latin typeface="Proxima Nova"/>
              <a:ea typeface="Proxima Nova"/>
              <a:cs typeface="Proxima Nova"/>
              <a:sym typeface="Proxima Nov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5"/>
        <p:cNvGrpSpPr/>
        <p:nvPr/>
      </p:nvGrpSpPr>
      <p:grpSpPr>
        <a:xfrm>
          <a:off x="0" y="0"/>
          <a:ext cx="0" cy="0"/>
          <a:chOff x="0" y="0"/>
          <a:chExt cx="0" cy="0"/>
        </a:xfrm>
      </p:grpSpPr>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9"/>
        <p:cNvGrpSpPr/>
        <p:nvPr/>
      </p:nvGrpSpPr>
      <p:grpSpPr>
        <a:xfrm>
          <a:off x="0" y="0"/>
          <a:ext cx="0" cy="0"/>
          <a:chOff x="0" y="0"/>
          <a:chExt cx="0" cy="0"/>
        </a:xfrm>
      </p:grpSpPr>
      <p:sp>
        <p:nvSpPr>
          <p:cNvPr id="720" name="Google Shape;720;p60"/>
          <p:cNvSpPr txBox="1"/>
          <p:nvPr/>
        </p:nvSpPr>
        <p:spPr>
          <a:xfrm>
            <a:off x="0" y="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2 - Warm Up</a:t>
            </a:r>
            <a:endParaRPr>
              <a:solidFill>
                <a:srgbClr val="FFFFFF"/>
              </a:solidFill>
            </a:endParaRPr>
          </a:p>
        </p:txBody>
      </p:sp>
      <p:sp>
        <p:nvSpPr>
          <p:cNvPr id="721" name="Google Shape;721;p60"/>
          <p:cNvSpPr txBox="1"/>
          <p:nvPr/>
        </p:nvSpPr>
        <p:spPr>
          <a:xfrm>
            <a:off x="554850" y="559850"/>
            <a:ext cx="7932600" cy="352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Proxima Nova"/>
                <a:ea typeface="Proxima Nova"/>
                <a:cs typeface="Proxima Nova"/>
                <a:sym typeface="Proxima Nova"/>
              </a:rPr>
              <a:t>Prompt: </a:t>
            </a:r>
            <a:endParaRPr sz="3000" b="1">
              <a:latin typeface="Proxima Nova"/>
              <a:ea typeface="Proxima Nova"/>
              <a:cs typeface="Proxima Nova"/>
              <a:sym typeface="Proxima Nova"/>
            </a:endParaRPr>
          </a:p>
          <a:p>
            <a:pPr marL="0" lvl="0" indent="0" algn="ctr" rtl="0">
              <a:spcBef>
                <a:spcPts val="0"/>
              </a:spcBef>
              <a:spcAft>
                <a:spcPts val="0"/>
              </a:spcAft>
              <a:buNone/>
            </a:pPr>
            <a:endParaRPr sz="3000" b="1">
              <a:latin typeface="Proxima Nova"/>
              <a:ea typeface="Proxima Nova"/>
              <a:cs typeface="Proxima Nova"/>
              <a:sym typeface="Proxima Nova"/>
            </a:endParaRPr>
          </a:p>
          <a:p>
            <a:pPr marL="0" lvl="0" indent="0" algn="ctr" rtl="0">
              <a:spcBef>
                <a:spcPts val="0"/>
              </a:spcBef>
              <a:spcAft>
                <a:spcPts val="0"/>
              </a:spcAft>
              <a:buNone/>
            </a:pPr>
            <a:r>
              <a:rPr lang="en" sz="3000">
                <a:latin typeface="Proxima Nova"/>
                <a:ea typeface="Proxima Nova"/>
                <a:cs typeface="Proxima Nova"/>
                <a:sym typeface="Proxima Nova"/>
              </a:rPr>
              <a:t>Let's do a quick review.</a:t>
            </a:r>
            <a:endParaRPr sz="3000">
              <a:latin typeface="Proxima Nova"/>
              <a:ea typeface="Proxima Nova"/>
              <a:cs typeface="Proxima Nova"/>
              <a:sym typeface="Proxima Nova"/>
            </a:endParaRPr>
          </a:p>
          <a:p>
            <a:pPr marL="0" lvl="0" indent="0" algn="ctr" rtl="0">
              <a:spcBef>
                <a:spcPts val="0"/>
              </a:spcBef>
              <a:spcAft>
                <a:spcPts val="0"/>
              </a:spcAft>
              <a:buNone/>
            </a:pPr>
            <a:endParaRPr sz="3000">
              <a:latin typeface="Proxima Nova"/>
              <a:ea typeface="Proxima Nova"/>
              <a:cs typeface="Proxima Nova"/>
              <a:sym typeface="Proxima Nova"/>
            </a:endParaRPr>
          </a:p>
          <a:p>
            <a:pPr marL="0" lvl="0" indent="0" algn="ctr" rtl="0">
              <a:spcBef>
                <a:spcPts val="0"/>
              </a:spcBef>
              <a:spcAft>
                <a:spcPts val="0"/>
              </a:spcAft>
              <a:buNone/>
            </a:pPr>
            <a:r>
              <a:rPr lang="en" sz="3000">
                <a:latin typeface="Proxima Nova"/>
                <a:ea typeface="Proxima Nova"/>
                <a:cs typeface="Proxima Nova"/>
                <a:sym typeface="Proxima Nova"/>
              </a:rPr>
              <a:t>How does a baggy represent a variable?</a:t>
            </a:r>
            <a:endParaRPr sz="3000">
              <a:latin typeface="Proxima Nova"/>
              <a:ea typeface="Proxima Nova"/>
              <a:cs typeface="Proxima Nova"/>
              <a:sym typeface="Proxima Nova"/>
            </a:endParaRPr>
          </a:p>
          <a:p>
            <a:pPr marL="0" lvl="0" indent="0" algn="ctr" rtl="0">
              <a:spcBef>
                <a:spcPts val="0"/>
              </a:spcBef>
              <a:spcAft>
                <a:spcPts val="0"/>
              </a:spcAft>
              <a:buNone/>
            </a:pPr>
            <a:endParaRPr sz="3000">
              <a:latin typeface="Proxima Nova"/>
              <a:ea typeface="Proxima Nova"/>
              <a:cs typeface="Proxima Nova"/>
              <a:sym typeface="Proxima Nova"/>
            </a:endParaRPr>
          </a:p>
          <a:p>
            <a:pPr marL="0" lvl="0" indent="0" algn="l" rtl="0">
              <a:spcBef>
                <a:spcPts val="0"/>
              </a:spcBef>
              <a:spcAft>
                <a:spcPts val="0"/>
              </a:spcAft>
              <a:buNone/>
            </a:pPr>
            <a:endParaRPr sz="2400">
              <a:latin typeface="Proxima Nova"/>
              <a:ea typeface="Proxima Nova"/>
              <a:cs typeface="Proxima Nova"/>
              <a:sym typeface="Proxima Nova"/>
            </a:endParaRPr>
          </a:p>
        </p:txBody>
      </p:sp>
      <p:grpSp>
        <p:nvGrpSpPr>
          <p:cNvPr id="722" name="Google Shape;722;p60"/>
          <p:cNvGrpSpPr/>
          <p:nvPr/>
        </p:nvGrpSpPr>
        <p:grpSpPr>
          <a:xfrm>
            <a:off x="3625191" y="3358514"/>
            <a:ext cx="1893610" cy="1305759"/>
            <a:chOff x="746497" y="1374645"/>
            <a:chExt cx="3141357" cy="2166156"/>
          </a:xfrm>
        </p:grpSpPr>
        <p:grpSp>
          <p:nvGrpSpPr>
            <p:cNvPr id="723" name="Google Shape;723;p60"/>
            <p:cNvGrpSpPr/>
            <p:nvPr/>
          </p:nvGrpSpPr>
          <p:grpSpPr>
            <a:xfrm>
              <a:off x="746497" y="1374645"/>
              <a:ext cx="3141357" cy="2166156"/>
              <a:chOff x="642775" y="1378850"/>
              <a:chExt cx="2363700" cy="1637925"/>
            </a:xfrm>
          </p:grpSpPr>
          <p:sp>
            <p:nvSpPr>
              <p:cNvPr id="724" name="Google Shape;724;p60"/>
              <p:cNvSpPr/>
              <p:nvPr/>
            </p:nvSpPr>
            <p:spPr>
              <a:xfrm>
                <a:off x="642775" y="1596575"/>
                <a:ext cx="2363700" cy="1420200"/>
              </a:xfrm>
              <a:prstGeom prst="rect">
                <a:avLst/>
              </a:prstGeom>
              <a:solidFill>
                <a:srgbClr val="00BEFF">
                  <a:alpha val="6150"/>
                </a:srgbClr>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60"/>
              <p:cNvSpPr/>
              <p:nvPr/>
            </p:nvSpPr>
            <p:spPr>
              <a:xfrm>
                <a:off x="642775" y="1378850"/>
                <a:ext cx="2363700" cy="217800"/>
              </a:xfrm>
              <a:prstGeom prst="rect">
                <a:avLst/>
              </a:prstGeom>
              <a:solidFill>
                <a:srgbClr val="6D9EEB"/>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26" name="Google Shape;726;p60"/>
              <p:cNvCxnSpPr>
                <a:stCxn id="725" idx="1"/>
                <a:endCxn id="725" idx="3"/>
              </p:cNvCxnSpPr>
              <p:nvPr/>
            </p:nvCxnSpPr>
            <p:spPr>
              <a:xfrm>
                <a:off x="642775" y="1487750"/>
                <a:ext cx="2363700" cy="0"/>
              </a:xfrm>
              <a:prstGeom prst="straightConnector1">
                <a:avLst/>
              </a:prstGeom>
              <a:noFill/>
              <a:ln w="9525" cap="flat" cmpd="sng">
                <a:solidFill>
                  <a:srgbClr val="1155CC"/>
                </a:solidFill>
                <a:prstDash val="solid"/>
                <a:round/>
                <a:headEnd type="none" w="med" len="med"/>
                <a:tailEnd type="none" w="med" len="med"/>
              </a:ln>
            </p:spPr>
          </p:cxnSp>
        </p:grpSp>
        <p:sp>
          <p:nvSpPr>
            <p:cNvPr id="727" name="Google Shape;727;p60"/>
            <p:cNvSpPr txBox="1"/>
            <p:nvPr/>
          </p:nvSpPr>
          <p:spPr>
            <a:xfrm>
              <a:off x="819025" y="1726975"/>
              <a:ext cx="1845300" cy="66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Coming Soon"/>
                  <a:ea typeface="Coming Soon"/>
                  <a:cs typeface="Coming Soon"/>
                  <a:sym typeface="Coming Soon"/>
                </a:rPr>
                <a:t>pow</a:t>
              </a:r>
              <a:endParaRPr sz="1800">
                <a:latin typeface="Coming Soon"/>
                <a:ea typeface="Coming Soon"/>
                <a:cs typeface="Coming Soon"/>
                <a:sym typeface="Coming Soon"/>
              </a:endParaRPr>
            </a:p>
          </p:txBody>
        </p:sp>
      </p:grpSp>
      <p:sp>
        <p:nvSpPr>
          <p:cNvPr id="728" name="Google Shape;728;p60"/>
          <p:cNvSpPr/>
          <p:nvPr/>
        </p:nvSpPr>
        <p:spPr>
          <a:xfrm>
            <a:off x="4724275" y="3934855"/>
            <a:ext cx="604200" cy="6042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600">
                <a:latin typeface="Coming Soon"/>
                <a:ea typeface="Coming Soon"/>
                <a:cs typeface="Coming Soon"/>
                <a:sym typeface="Coming Soon"/>
              </a:rPr>
              <a:t>3</a:t>
            </a:r>
            <a:endParaRPr sz="1600">
              <a:latin typeface="Coming Soon"/>
              <a:ea typeface="Coming Soon"/>
              <a:cs typeface="Coming Soon"/>
              <a:sym typeface="Coming Soo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2"/>
        <p:cNvGrpSpPr/>
        <p:nvPr/>
      </p:nvGrpSpPr>
      <p:grpSpPr>
        <a:xfrm>
          <a:off x="0" y="0"/>
          <a:ext cx="0" cy="0"/>
          <a:chOff x="0" y="0"/>
          <a:chExt cx="0" cy="0"/>
        </a:xfrm>
      </p:grpSpPr>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6"/>
        <p:cNvGrpSpPr/>
        <p:nvPr/>
      </p:nvGrpSpPr>
      <p:grpSpPr>
        <a:xfrm>
          <a:off x="0" y="0"/>
          <a:ext cx="0" cy="0"/>
          <a:chOff x="0" y="0"/>
          <a:chExt cx="0" cy="0"/>
        </a:xfrm>
      </p:grpSpPr>
      <p:sp>
        <p:nvSpPr>
          <p:cNvPr id="737" name="Google Shape;737;p62"/>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2 - Activity</a:t>
            </a:r>
            <a:endParaRPr>
              <a:solidFill>
                <a:srgbClr val="FFFFFF"/>
              </a:solidFill>
            </a:endParaRPr>
          </a:p>
        </p:txBody>
      </p:sp>
      <p:sp>
        <p:nvSpPr>
          <p:cNvPr id="738" name="Google Shape;738;p62"/>
          <p:cNvSpPr txBox="1"/>
          <p:nvPr/>
        </p:nvSpPr>
        <p:spPr>
          <a:xfrm>
            <a:off x="597575" y="306100"/>
            <a:ext cx="7864500" cy="7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Proxima Nova"/>
                <a:ea typeface="Proxima Nova"/>
                <a:cs typeface="Proxima Nova"/>
                <a:sym typeface="Proxima Nova"/>
              </a:rPr>
              <a:t>Variables Investigate</a:t>
            </a:r>
            <a:endParaRPr sz="3600" b="1">
              <a:latin typeface="Proxima Nova"/>
              <a:ea typeface="Proxima Nova"/>
              <a:cs typeface="Proxima Nova"/>
              <a:sym typeface="Proxima Nova"/>
            </a:endParaRPr>
          </a:p>
        </p:txBody>
      </p:sp>
      <p:pic>
        <p:nvPicPr>
          <p:cNvPr id="739" name="Google Shape;739;p62"/>
          <p:cNvPicPr preferRelativeResize="0"/>
          <p:nvPr/>
        </p:nvPicPr>
        <p:blipFill rotWithShape="1">
          <a:blip r:embed="rId4">
            <a:alphaModFix/>
          </a:blip>
          <a:srcRect t="7364"/>
          <a:stretch/>
        </p:blipFill>
        <p:spPr>
          <a:xfrm>
            <a:off x="492625" y="1464667"/>
            <a:ext cx="4153676" cy="2640057"/>
          </a:xfrm>
          <a:prstGeom prst="rect">
            <a:avLst/>
          </a:prstGeom>
          <a:noFill/>
          <a:ln w="9525" cap="flat" cmpd="sng">
            <a:solidFill>
              <a:schemeClr val="dk2"/>
            </a:solidFill>
            <a:prstDash val="solid"/>
            <a:round/>
            <a:headEnd type="none" w="sm" len="sm"/>
            <a:tailEnd type="none" w="sm" len="sm"/>
          </a:ln>
        </p:spPr>
      </p:pic>
      <p:pic>
        <p:nvPicPr>
          <p:cNvPr id="740" name="Google Shape;740;p62"/>
          <p:cNvPicPr preferRelativeResize="0"/>
          <p:nvPr/>
        </p:nvPicPr>
        <p:blipFill>
          <a:blip r:embed="rId5">
            <a:alphaModFix/>
          </a:blip>
          <a:stretch>
            <a:fillRect/>
          </a:stretch>
        </p:blipFill>
        <p:spPr>
          <a:xfrm>
            <a:off x="4883276" y="1948475"/>
            <a:ext cx="4029075" cy="4667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4"/>
        <p:cNvGrpSpPr/>
        <p:nvPr/>
      </p:nvGrpSpPr>
      <p:grpSpPr>
        <a:xfrm>
          <a:off x="0" y="0"/>
          <a:ext cx="0" cy="0"/>
          <a:chOff x="0" y="0"/>
          <a:chExt cx="0" cy="0"/>
        </a:xfrm>
      </p:grpSpPr>
      <p:sp>
        <p:nvSpPr>
          <p:cNvPr id="745" name="Google Shape;745;p63"/>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2 - Activity</a:t>
            </a:r>
            <a:endParaRPr>
              <a:solidFill>
                <a:srgbClr val="FFFFFF"/>
              </a:solidFill>
            </a:endParaRPr>
          </a:p>
        </p:txBody>
      </p:sp>
      <p:sp>
        <p:nvSpPr>
          <p:cNvPr id="746" name="Google Shape;746;p63"/>
          <p:cNvSpPr txBox="1"/>
          <p:nvPr/>
        </p:nvSpPr>
        <p:spPr>
          <a:xfrm>
            <a:off x="597575" y="306100"/>
            <a:ext cx="7864500" cy="7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Proxima Nova"/>
                <a:ea typeface="Proxima Nova"/>
                <a:cs typeface="Proxima Nova"/>
                <a:sym typeface="Proxima Nova"/>
              </a:rPr>
              <a:t>Level 1</a:t>
            </a:r>
            <a:endParaRPr sz="3000" b="1">
              <a:latin typeface="Proxima Nova"/>
              <a:ea typeface="Proxima Nova"/>
              <a:cs typeface="Proxima Nova"/>
              <a:sym typeface="Proxima Nova"/>
            </a:endParaRPr>
          </a:p>
        </p:txBody>
      </p:sp>
      <p:sp>
        <p:nvSpPr>
          <p:cNvPr id="747" name="Google Shape;747;p63"/>
          <p:cNvSpPr txBox="1"/>
          <p:nvPr/>
        </p:nvSpPr>
        <p:spPr>
          <a:xfrm>
            <a:off x="2659225" y="1469550"/>
            <a:ext cx="5612400" cy="26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latin typeface="Proxima Nova"/>
                <a:ea typeface="Proxima Nova"/>
                <a:cs typeface="Proxima Nova"/>
                <a:sym typeface="Proxima Nova"/>
              </a:rPr>
              <a:t>Do This:</a:t>
            </a:r>
            <a:endParaRPr sz="3000" b="1">
              <a:latin typeface="Proxima Nova"/>
              <a:ea typeface="Proxima Nova"/>
              <a:cs typeface="Proxima Nova"/>
              <a:sym typeface="Proxima Nova"/>
            </a:endParaRPr>
          </a:p>
          <a:p>
            <a:pPr marL="457200" lvl="0" indent="-419100" algn="l" rtl="0">
              <a:spcBef>
                <a:spcPts val="0"/>
              </a:spcBef>
              <a:spcAft>
                <a:spcPts val="0"/>
              </a:spcAft>
              <a:buSzPts val="3000"/>
              <a:buFont typeface="Proxima Nova"/>
              <a:buChar char="●"/>
            </a:pPr>
            <a:r>
              <a:rPr lang="en" sz="3000">
                <a:latin typeface="Proxima Nova"/>
                <a:ea typeface="Proxima Nova"/>
                <a:cs typeface="Proxima Nova"/>
                <a:sym typeface="Proxima Nova"/>
              </a:rPr>
              <a:t>Run the app</a:t>
            </a:r>
            <a:endParaRPr sz="3000">
              <a:latin typeface="Proxima Nova"/>
              <a:ea typeface="Proxima Nova"/>
              <a:cs typeface="Proxima Nova"/>
              <a:sym typeface="Proxima Nova"/>
            </a:endParaRPr>
          </a:p>
          <a:p>
            <a:pPr marL="457200" lvl="0" indent="-419100" algn="l" rtl="0">
              <a:spcBef>
                <a:spcPts val="0"/>
              </a:spcBef>
              <a:spcAft>
                <a:spcPts val="0"/>
              </a:spcAft>
              <a:buSzPts val="3000"/>
              <a:buFont typeface="Proxima Nova"/>
              <a:buChar char="●"/>
            </a:pPr>
            <a:r>
              <a:rPr lang="en" sz="3000">
                <a:latin typeface="Proxima Nova"/>
                <a:ea typeface="Proxima Nova"/>
                <a:cs typeface="Proxima Nova"/>
                <a:sym typeface="Proxima Nova"/>
              </a:rPr>
              <a:t>Predict the information that is being stored in variables</a:t>
            </a:r>
            <a:endParaRPr sz="3000">
              <a:latin typeface="Proxima Nova"/>
              <a:ea typeface="Proxima Nova"/>
              <a:cs typeface="Proxima Nova"/>
              <a:sym typeface="Proxima Nova"/>
            </a:endParaRPr>
          </a:p>
        </p:txBody>
      </p:sp>
      <p:pic>
        <p:nvPicPr>
          <p:cNvPr id="748" name="Google Shape;748;p63"/>
          <p:cNvPicPr preferRelativeResize="0"/>
          <p:nvPr/>
        </p:nvPicPr>
        <p:blipFill rotWithShape="1">
          <a:blip r:embed="rId4">
            <a:alphaModFix/>
          </a:blip>
          <a:srcRect t="7364" r="62665"/>
          <a:stretch/>
        </p:blipFill>
        <p:spPr>
          <a:xfrm>
            <a:off x="555600" y="1469550"/>
            <a:ext cx="1550774" cy="264005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2"/>
        <p:cNvGrpSpPr/>
        <p:nvPr/>
      </p:nvGrpSpPr>
      <p:grpSpPr>
        <a:xfrm>
          <a:off x="0" y="0"/>
          <a:ext cx="0" cy="0"/>
          <a:chOff x="0" y="0"/>
          <a:chExt cx="0" cy="0"/>
        </a:xfrm>
      </p:grpSpPr>
      <p:sp>
        <p:nvSpPr>
          <p:cNvPr id="753" name="Google Shape;753;p64"/>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2 - Activity</a:t>
            </a:r>
            <a:endParaRPr>
              <a:solidFill>
                <a:srgbClr val="FFFFFF"/>
              </a:solidFill>
            </a:endParaRPr>
          </a:p>
        </p:txBody>
      </p:sp>
      <p:sp>
        <p:nvSpPr>
          <p:cNvPr id="754" name="Google Shape;754;p64"/>
          <p:cNvSpPr txBox="1"/>
          <p:nvPr/>
        </p:nvSpPr>
        <p:spPr>
          <a:xfrm>
            <a:off x="597575" y="306100"/>
            <a:ext cx="7864500" cy="7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Proxima Nova"/>
                <a:ea typeface="Proxima Nova"/>
                <a:cs typeface="Proxima Nova"/>
                <a:sym typeface="Proxima Nova"/>
              </a:rPr>
              <a:t>Level 2</a:t>
            </a:r>
            <a:endParaRPr sz="3000" b="1">
              <a:latin typeface="Proxima Nova"/>
              <a:ea typeface="Proxima Nova"/>
              <a:cs typeface="Proxima Nova"/>
              <a:sym typeface="Proxima Nova"/>
            </a:endParaRPr>
          </a:p>
        </p:txBody>
      </p:sp>
      <p:sp>
        <p:nvSpPr>
          <p:cNvPr id="755" name="Google Shape;755;p64"/>
          <p:cNvSpPr txBox="1"/>
          <p:nvPr/>
        </p:nvSpPr>
        <p:spPr>
          <a:xfrm>
            <a:off x="2659225" y="1161650"/>
            <a:ext cx="5612400" cy="356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Proxima Nova"/>
                <a:ea typeface="Proxima Nova"/>
                <a:cs typeface="Proxima Nova"/>
                <a:sym typeface="Proxima Nova"/>
              </a:rPr>
              <a:t>Do This:</a:t>
            </a:r>
            <a:endParaRPr sz="1800" b="1">
              <a:latin typeface="Proxima Nova"/>
              <a:ea typeface="Proxima Nova"/>
              <a:cs typeface="Proxima Nova"/>
              <a:sym typeface="Proxima Nova"/>
            </a:endParaRPr>
          </a:p>
          <a:p>
            <a:pPr marL="457200" lvl="0" indent="-342900" algn="l" rtl="0">
              <a:spcBef>
                <a:spcPts val="0"/>
              </a:spcBef>
              <a:spcAft>
                <a:spcPts val="0"/>
              </a:spcAft>
              <a:buSzPts val="1800"/>
              <a:buFont typeface="Proxima Nova"/>
              <a:buChar char="●"/>
            </a:pPr>
            <a:r>
              <a:rPr lang="en" sz="1800" b="1">
                <a:latin typeface="Proxima Nova"/>
                <a:ea typeface="Proxima Nova"/>
                <a:cs typeface="Proxima Nova"/>
                <a:sym typeface="Proxima Nova"/>
              </a:rPr>
              <a:t>Read Code: </a:t>
            </a:r>
            <a:r>
              <a:rPr lang="en" sz="1800">
                <a:latin typeface="Proxima Nova"/>
                <a:ea typeface="Proxima Nova"/>
                <a:cs typeface="Proxima Nova"/>
                <a:sym typeface="Proxima Nova"/>
              </a:rPr>
              <a:t>Read the code for your assigned section making sure you understand how it works.</a:t>
            </a:r>
            <a:endParaRPr sz="1800">
              <a:latin typeface="Proxima Nova"/>
              <a:ea typeface="Proxima Nova"/>
              <a:cs typeface="Proxima Nova"/>
              <a:sym typeface="Proxima Nova"/>
            </a:endParaRPr>
          </a:p>
          <a:p>
            <a:pPr marL="457200" lvl="0" indent="0" algn="l" rtl="0">
              <a:spcBef>
                <a:spcPts val="0"/>
              </a:spcBef>
              <a:spcAft>
                <a:spcPts val="0"/>
              </a:spcAft>
              <a:buNone/>
            </a:pPr>
            <a:endParaRPr sz="1800">
              <a:latin typeface="Proxima Nova"/>
              <a:ea typeface="Proxima Nova"/>
              <a:cs typeface="Proxima Nova"/>
              <a:sym typeface="Proxima Nova"/>
            </a:endParaRPr>
          </a:p>
          <a:p>
            <a:pPr marL="457200" lvl="0" indent="-342900" algn="l" rtl="0">
              <a:spcBef>
                <a:spcPts val="0"/>
              </a:spcBef>
              <a:spcAft>
                <a:spcPts val="0"/>
              </a:spcAft>
              <a:buSzPts val="1800"/>
              <a:buFont typeface="Proxima Nova"/>
              <a:buChar char="●"/>
            </a:pPr>
            <a:r>
              <a:rPr lang="en" sz="1800" b="1">
                <a:latin typeface="Proxima Nova"/>
                <a:ea typeface="Proxima Nova"/>
                <a:cs typeface="Proxima Nova"/>
                <a:sym typeface="Proxima Nova"/>
              </a:rPr>
              <a:t>Explain Your Section: </a:t>
            </a:r>
            <a:r>
              <a:rPr lang="en" sz="1800">
                <a:latin typeface="Proxima Nova"/>
                <a:ea typeface="Proxima Nova"/>
                <a:cs typeface="Proxima Nova"/>
                <a:sym typeface="Proxima Nova"/>
              </a:rPr>
              <a:t> Make a group with partners who investigated the other section. Carefully explain how your section works line by line. </a:t>
            </a:r>
            <a:endParaRPr sz="1800">
              <a:latin typeface="Proxima Nova"/>
              <a:ea typeface="Proxima Nova"/>
              <a:cs typeface="Proxima Nova"/>
              <a:sym typeface="Proxima Nova"/>
            </a:endParaRPr>
          </a:p>
        </p:txBody>
      </p:sp>
      <p:pic>
        <p:nvPicPr>
          <p:cNvPr id="756" name="Google Shape;756;p64"/>
          <p:cNvPicPr preferRelativeResize="0"/>
          <p:nvPr/>
        </p:nvPicPr>
        <p:blipFill rotWithShape="1">
          <a:blip r:embed="rId4">
            <a:alphaModFix/>
          </a:blip>
          <a:srcRect t="7364" r="62665"/>
          <a:stretch/>
        </p:blipFill>
        <p:spPr>
          <a:xfrm>
            <a:off x="555600" y="1469550"/>
            <a:ext cx="1550774" cy="264005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0"/>
        <p:cNvGrpSpPr/>
        <p:nvPr/>
      </p:nvGrpSpPr>
      <p:grpSpPr>
        <a:xfrm>
          <a:off x="0" y="0"/>
          <a:ext cx="0" cy="0"/>
          <a:chOff x="0" y="0"/>
          <a:chExt cx="0" cy="0"/>
        </a:xfrm>
      </p:grpSpPr>
      <p:sp>
        <p:nvSpPr>
          <p:cNvPr id="761" name="Google Shape;761;p65"/>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2 - Activity</a:t>
            </a:r>
            <a:endParaRPr>
              <a:solidFill>
                <a:srgbClr val="FFFFFF"/>
              </a:solidFill>
            </a:endParaRPr>
          </a:p>
        </p:txBody>
      </p:sp>
      <p:sp>
        <p:nvSpPr>
          <p:cNvPr id="762" name="Google Shape;762;p65"/>
          <p:cNvSpPr txBox="1"/>
          <p:nvPr/>
        </p:nvSpPr>
        <p:spPr>
          <a:xfrm>
            <a:off x="1567550" y="426875"/>
            <a:ext cx="5794200" cy="46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latin typeface="Proxima Nova"/>
                <a:ea typeface="Proxima Nova"/>
                <a:cs typeface="Proxima Nova"/>
                <a:sym typeface="Proxima Nova"/>
              </a:rPr>
              <a:t>Adding a Watcher</a:t>
            </a:r>
            <a:endParaRPr sz="1800" b="1">
              <a:latin typeface="Proxima Nova"/>
              <a:ea typeface="Proxima Nova"/>
              <a:cs typeface="Proxima Nova"/>
              <a:sym typeface="Proxima Nova"/>
            </a:endParaRPr>
          </a:p>
        </p:txBody>
      </p:sp>
      <p:pic>
        <p:nvPicPr>
          <p:cNvPr id="763" name="Google Shape;763;p65"/>
          <p:cNvPicPr preferRelativeResize="0"/>
          <p:nvPr/>
        </p:nvPicPr>
        <p:blipFill>
          <a:blip r:embed="rId4">
            <a:alphaModFix/>
          </a:blip>
          <a:stretch>
            <a:fillRect/>
          </a:stretch>
        </p:blipFill>
        <p:spPr>
          <a:xfrm>
            <a:off x="874663" y="888875"/>
            <a:ext cx="7394679" cy="394982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7"/>
        <p:cNvGrpSpPr/>
        <p:nvPr/>
      </p:nvGrpSpPr>
      <p:grpSpPr>
        <a:xfrm>
          <a:off x="0" y="0"/>
          <a:ext cx="0" cy="0"/>
          <a:chOff x="0" y="0"/>
          <a:chExt cx="0" cy="0"/>
        </a:xfrm>
      </p:grpSpPr>
      <p:sp>
        <p:nvSpPr>
          <p:cNvPr id="768" name="Google Shape;768;p66"/>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2 - Activity</a:t>
            </a:r>
            <a:endParaRPr>
              <a:solidFill>
                <a:srgbClr val="FFFFFF"/>
              </a:solidFill>
            </a:endParaRPr>
          </a:p>
        </p:txBody>
      </p:sp>
      <p:sp>
        <p:nvSpPr>
          <p:cNvPr id="769" name="Google Shape;769;p66"/>
          <p:cNvSpPr txBox="1"/>
          <p:nvPr/>
        </p:nvSpPr>
        <p:spPr>
          <a:xfrm>
            <a:off x="597575" y="306100"/>
            <a:ext cx="7864500" cy="7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Proxima Nova"/>
                <a:ea typeface="Proxima Nova"/>
                <a:cs typeface="Proxima Nova"/>
                <a:sym typeface="Proxima Nova"/>
              </a:rPr>
              <a:t>Level 2</a:t>
            </a:r>
            <a:endParaRPr sz="3000" b="1">
              <a:latin typeface="Proxima Nova"/>
              <a:ea typeface="Proxima Nova"/>
              <a:cs typeface="Proxima Nova"/>
              <a:sym typeface="Proxima Nova"/>
            </a:endParaRPr>
          </a:p>
        </p:txBody>
      </p:sp>
      <p:sp>
        <p:nvSpPr>
          <p:cNvPr id="770" name="Google Shape;770;p66"/>
          <p:cNvSpPr txBox="1"/>
          <p:nvPr/>
        </p:nvSpPr>
        <p:spPr>
          <a:xfrm>
            <a:off x="2659225" y="1161650"/>
            <a:ext cx="5612400" cy="356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Proxima Nova"/>
                <a:ea typeface="Proxima Nova"/>
                <a:cs typeface="Proxima Nova"/>
                <a:sym typeface="Proxima Nova"/>
              </a:rPr>
              <a:t>Do This:</a:t>
            </a:r>
            <a:endParaRPr sz="2400" b="1">
              <a:latin typeface="Proxima Nova"/>
              <a:ea typeface="Proxima Nova"/>
              <a:cs typeface="Proxima Nova"/>
              <a:sym typeface="Proxima Nova"/>
            </a:endParaRPr>
          </a:p>
          <a:p>
            <a:pPr marL="0" lvl="0" indent="0" algn="l" rtl="0">
              <a:spcBef>
                <a:spcPts val="0"/>
              </a:spcBef>
              <a:spcAft>
                <a:spcPts val="0"/>
              </a:spcAft>
              <a:buNone/>
            </a:pPr>
            <a:endParaRPr sz="2400" b="1">
              <a:latin typeface="Proxima Nova"/>
              <a:ea typeface="Proxima Nova"/>
              <a:cs typeface="Proxima Nova"/>
              <a:sym typeface="Proxima Nova"/>
            </a:endParaRPr>
          </a:p>
          <a:p>
            <a:pPr marL="457200" lvl="0" indent="-381000" algn="l" rtl="0">
              <a:spcBef>
                <a:spcPts val="0"/>
              </a:spcBef>
              <a:spcAft>
                <a:spcPts val="0"/>
              </a:spcAft>
              <a:buSzPts val="2400"/>
              <a:buFont typeface="Proxima Nova"/>
              <a:buChar char="●"/>
            </a:pPr>
            <a:r>
              <a:rPr lang="en" sz="2400" b="1">
                <a:latin typeface="Proxima Nova"/>
                <a:ea typeface="Proxima Nova"/>
                <a:cs typeface="Proxima Nova"/>
                <a:sym typeface="Proxima Nova"/>
              </a:rPr>
              <a:t>Modify: </a:t>
            </a:r>
            <a:r>
              <a:rPr lang="en" sz="2400">
                <a:latin typeface="Proxima Nova"/>
                <a:ea typeface="Proxima Nova"/>
                <a:cs typeface="Proxima Nova"/>
                <a:sym typeface="Proxima Nova"/>
              </a:rPr>
              <a:t>Change the degrees by two when the up and down arrow are clicked. </a:t>
            </a:r>
            <a:endParaRPr sz="2400">
              <a:latin typeface="Proxima Nova"/>
              <a:ea typeface="Proxima Nova"/>
              <a:cs typeface="Proxima Nova"/>
              <a:sym typeface="Proxima Nova"/>
            </a:endParaRPr>
          </a:p>
        </p:txBody>
      </p:sp>
      <p:pic>
        <p:nvPicPr>
          <p:cNvPr id="771" name="Google Shape;771;p66"/>
          <p:cNvPicPr preferRelativeResize="0"/>
          <p:nvPr/>
        </p:nvPicPr>
        <p:blipFill rotWithShape="1">
          <a:blip r:embed="rId4">
            <a:alphaModFix/>
          </a:blip>
          <a:srcRect t="7364" r="62665"/>
          <a:stretch/>
        </p:blipFill>
        <p:spPr>
          <a:xfrm>
            <a:off x="555600" y="1469550"/>
            <a:ext cx="1550774" cy="26400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8"/>
        <p:cNvGrpSpPr/>
        <p:nvPr/>
      </p:nvGrpSpPr>
      <p:grpSpPr>
        <a:xfrm>
          <a:off x="0" y="0"/>
          <a:ext cx="0" cy="0"/>
          <a:chOff x="0" y="0"/>
          <a:chExt cx="0" cy="0"/>
        </a:xfrm>
      </p:grpSpPr>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5"/>
        <p:cNvGrpSpPr/>
        <p:nvPr/>
      </p:nvGrpSpPr>
      <p:grpSpPr>
        <a:xfrm>
          <a:off x="0" y="0"/>
          <a:ext cx="0" cy="0"/>
          <a:chOff x="0" y="0"/>
          <a:chExt cx="0" cy="0"/>
        </a:xfrm>
      </p:grpSpPr>
      <p:sp>
        <p:nvSpPr>
          <p:cNvPr id="776" name="Google Shape;776;p67"/>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2 - Activity</a:t>
            </a:r>
            <a:endParaRPr>
              <a:solidFill>
                <a:srgbClr val="FFFFFF"/>
              </a:solidFill>
            </a:endParaRPr>
          </a:p>
        </p:txBody>
      </p:sp>
      <p:sp>
        <p:nvSpPr>
          <p:cNvPr id="777" name="Google Shape;777;p67"/>
          <p:cNvSpPr txBox="1"/>
          <p:nvPr/>
        </p:nvSpPr>
        <p:spPr>
          <a:xfrm>
            <a:off x="597575" y="306100"/>
            <a:ext cx="7864500" cy="7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Proxima Nova"/>
                <a:ea typeface="Proxima Nova"/>
                <a:cs typeface="Proxima Nova"/>
                <a:sym typeface="Proxima Nova"/>
              </a:rPr>
              <a:t>Level 3</a:t>
            </a:r>
            <a:endParaRPr sz="3000" b="1">
              <a:latin typeface="Proxima Nova"/>
              <a:ea typeface="Proxima Nova"/>
              <a:cs typeface="Proxima Nova"/>
              <a:sym typeface="Proxima Nova"/>
            </a:endParaRPr>
          </a:p>
        </p:txBody>
      </p:sp>
      <p:sp>
        <p:nvSpPr>
          <p:cNvPr id="778" name="Google Shape;778;p67"/>
          <p:cNvSpPr txBox="1"/>
          <p:nvPr/>
        </p:nvSpPr>
        <p:spPr>
          <a:xfrm>
            <a:off x="2659225" y="1161650"/>
            <a:ext cx="5612400" cy="356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Proxima Nova"/>
                <a:ea typeface="Proxima Nova"/>
                <a:cs typeface="Proxima Nova"/>
                <a:sym typeface="Proxima Nova"/>
              </a:rPr>
              <a:t>Do This:</a:t>
            </a:r>
            <a:endParaRPr sz="1800" b="1">
              <a:latin typeface="Proxima Nova"/>
              <a:ea typeface="Proxima Nova"/>
              <a:cs typeface="Proxima Nova"/>
              <a:sym typeface="Proxima Nova"/>
            </a:endParaRPr>
          </a:p>
          <a:p>
            <a:pPr marL="0" lvl="0" indent="0" algn="l" rtl="0">
              <a:spcBef>
                <a:spcPts val="0"/>
              </a:spcBef>
              <a:spcAft>
                <a:spcPts val="0"/>
              </a:spcAft>
              <a:buNone/>
            </a:pPr>
            <a:endParaRPr sz="1800" b="1">
              <a:latin typeface="Proxima Nova"/>
              <a:ea typeface="Proxima Nova"/>
              <a:cs typeface="Proxima Nova"/>
              <a:sym typeface="Proxima Nova"/>
            </a:endParaRPr>
          </a:p>
          <a:p>
            <a:pPr marL="457200" lvl="0" indent="-342900" algn="l" rtl="0">
              <a:spcBef>
                <a:spcPts val="0"/>
              </a:spcBef>
              <a:spcAft>
                <a:spcPts val="0"/>
              </a:spcAft>
              <a:buSzPts val="1800"/>
              <a:buFont typeface="Proxima Nova"/>
              <a:buChar char="●"/>
            </a:pPr>
            <a:r>
              <a:rPr lang="en" sz="1800">
                <a:latin typeface="Proxima Nova"/>
                <a:ea typeface="Proxima Nova"/>
                <a:cs typeface="Proxima Nova"/>
                <a:sym typeface="Proxima Nova"/>
              </a:rPr>
              <a:t>Run the app.</a:t>
            </a:r>
            <a:endParaRPr sz="1800">
              <a:latin typeface="Proxima Nova"/>
              <a:ea typeface="Proxima Nova"/>
              <a:cs typeface="Proxima Nova"/>
              <a:sym typeface="Proxima Nova"/>
            </a:endParaRPr>
          </a:p>
          <a:p>
            <a:pPr marL="457200" lvl="0" indent="-342900" algn="l" rtl="0">
              <a:spcBef>
                <a:spcPts val="0"/>
              </a:spcBef>
              <a:spcAft>
                <a:spcPts val="0"/>
              </a:spcAft>
              <a:buSzPts val="1800"/>
              <a:buFont typeface="Proxima Nova"/>
              <a:buChar char="●"/>
            </a:pPr>
            <a:r>
              <a:rPr lang="en" sz="1800">
                <a:latin typeface="Proxima Nova"/>
                <a:ea typeface="Proxima Nova"/>
                <a:cs typeface="Proxima Nova"/>
                <a:sym typeface="Proxima Nova"/>
              </a:rPr>
              <a:t>Discuss changes.</a:t>
            </a:r>
            <a:endParaRPr sz="1800">
              <a:latin typeface="Proxima Nova"/>
              <a:ea typeface="Proxima Nova"/>
              <a:cs typeface="Proxima Nova"/>
              <a:sym typeface="Proxima Nova"/>
            </a:endParaRPr>
          </a:p>
          <a:p>
            <a:pPr marL="457200" lvl="0" indent="-342900" algn="l" rtl="0">
              <a:spcBef>
                <a:spcPts val="0"/>
              </a:spcBef>
              <a:spcAft>
                <a:spcPts val="0"/>
              </a:spcAft>
              <a:buSzPts val="1800"/>
              <a:buFont typeface="Proxima Nova"/>
              <a:buChar char="●"/>
            </a:pPr>
            <a:r>
              <a:rPr lang="en" sz="1800">
                <a:latin typeface="Proxima Nova"/>
                <a:ea typeface="Proxima Nova"/>
                <a:cs typeface="Proxima Nova"/>
                <a:sym typeface="Proxima Nova"/>
              </a:rPr>
              <a:t>Find the Math.round command. Discuss with a partner how this command might work.</a:t>
            </a:r>
            <a:endParaRPr sz="1800">
              <a:latin typeface="Proxima Nova"/>
              <a:ea typeface="Proxima Nova"/>
              <a:cs typeface="Proxima Nova"/>
              <a:sym typeface="Proxima Nova"/>
            </a:endParaRPr>
          </a:p>
          <a:p>
            <a:pPr marL="457200" lvl="0" indent="0" algn="l" rtl="0">
              <a:spcBef>
                <a:spcPts val="0"/>
              </a:spcBef>
              <a:spcAft>
                <a:spcPts val="0"/>
              </a:spcAft>
              <a:buNone/>
            </a:pPr>
            <a:endParaRPr sz="1800" b="1">
              <a:latin typeface="Proxima Nova"/>
              <a:ea typeface="Proxima Nova"/>
              <a:cs typeface="Proxima Nova"/>
              <a:sym typeface="Proxima Nova"/>
            </a:endParaRPr>
          </a:p>
          <a:p>
            <a:pPr marL="457200" lvl="0" indent="-342900" algn="l" rtl="0">
              <a:spcBef>
                <a:spcPts val="0"/>
              </a:spcBef>
              <a:spcAft>
                <a:spcPts val="0"/>
              </a:spcAft>
              <a:buSzPts val="1800"/>
              <a:buFont typeface="Proxima Nova"/>
              <a:buChar char="●"/>
            </a:pPr>
            <a:r>
              <a:rPr lang="en" sz="1800" b="1">
                <a:latin typeface="Proxima Nova"/>
                <a:ea typeface="Proxima Nova"/>
                <a:cs typeface="Proxima Nova"/>
                <a:sym typeface="Proxima Nova"/>
              </a:rPr>
              <a:t>Modify: </a:t>
            </a:r>
            <a:r>
              <a:rPr lang="en" sz="1800">
                <a:latin typeface="Proxima Nova"/>
                <a:ea typeface="Proxima Nova"/>
                <a:cs typeface="Proxima Nova"/>
                <a:sym typeface="Proxima Nova"/>
              </a:rPr>
              <a:t> Change the code so that no space displays between the temperature and the unit descriptions ("F" or "C"). </a:t>
            </a:r>
            <a:endParaRPr sz="1800">
              <a:latin typeface="Proxima Nova"/>
              <a:ea typeface="Proxima Nova"/>
              <a:cs typeface="Proxima Nova"/>
              <a:sym typeface="Proxima Nova"/>
            </a:endParaRPr>
          </a:p>
        </p:txBody>
      </p:sp>
      <p:pic>
        <p:nvPicPr>
          <p:cNvPr id="779" name="Google Shape;779;p67"/>
          <p:cNvPicPr preferRelativeResize="0"/>
          <p:nvPr/>
        </p:nvPicPr>
        <p:blipFill>
          <a:blip r:embed="rId4">
            <a:alphaModFix/>
          </a:blip>
          <a:stretch>
            <a:fillRect/>
          </a:stretch>
        </p:blipFill>
        <p:spPr>
          <a:xfrm>
            <a:off x="516300" y="1105675"/>
            <a:ext cx="1873875" cy="323460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3"/>
        <p:cNvGrpSpPr/>
        <p:nvPr/>
      </p:nvGrpSpPr>
      <p:grpSpPr>
        <a:xfrm>
          <a:off x="0" y="0"/>
          <a:ext cx="0" cy="0"/>
          <a:chOff x="0" y="0"/>
          <a:chExt cx="0" cy="0"/>
        </a:xfrm>
      </p:grpSpPr>
      <p:sp>
        <p:nvSpPr>
          <p:cNvPr id="784" name="Google Shape;784;p68"/>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2 - Activity</a:t>
            </a:r>
            <a:endParaRPr>
              <a:solidFill>
                <a:srgbClr val="FFFFFF"/>
              </a:solidFill>
            </a:endParaRPr>
          </a:p>
        </p:txBody>
      </p:sp>
      <p:sp>
        <p:nvSpPr>
          <p:cNvPr id="785" name="Google Shape;785;p68"/>
          <p:cNvSpPr txBox="1"/>
          <p:nvPr/>
        </p:nvSpPr>
        <p:spPr>
          <a:xfrm>
            <a:off x="597575" y="306100"/>
            <a:ext cx="7864500" cy="7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Proxima Nova"/>
                <a:ea typeface="Proxima Nova"/>
                <a:cs typeface="Proxima Nova"/>
                <a:sym typeface="Proxima Nova"/>
              </a:rPr>
              <a:t>Level 4</a:t>
            </a:r>
            <a:endParaRPr sz="3000" b="1">
              <a:latin typeface="Proxima Nova"/>
              <a:ea typeface="Proxima Nova"/>
              <a:cs typeface="Proxima Nova"/>
              <a:sym typeface="Proxima Nova"/>
            </a:endParaRPr>
          </a:p>
        </p:txBody>
      </p:sp>
      <p:sp>
        <p:nvSpPr>
          <p:cNvPr id="786" name="Google Shape;786;p68"/>
          <p:cNvSpPr txBox="1"/>
          <p:nvPr/>
        </p:nvSpPr>
        <p:spPr>
          <a:xfrm>
            <a:off x="2659225" y="1469550"/>
            <a:ext cx="5612400" cy="26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latin typeface="Proxima Nova"/>
                <a:ea typeface="Proxima Nova"/>
                <a:cs typeface="Proxima Nova"/>
                <a:sym typeface="Proxima Nova"/>
              </a:rPr>
              <a:t>Do This:</a:t>
            </a:r>
            <a:endParaRPr sz="3000" b="1">
              <a:latin typeface="Proxima Nova"/>
              <a:ea typeface="Proxima Nova"/>
              <a:cs typeface="Proxima Nova"/>
              <a:sym typeface="Proxima Nova"/>
            </a:endParaRPr>
          </a:p>
          <a:p>
            <a:pPr marL="457200" lvl="0" indent="-419100" algn="l" rtl="0">
              <a:spcBef>
                <a:spcPts val="0"/>
              </a:spcBef>
              <a:spcAft>
                <a:spcPts val="0"/>
              </a:spcAft>
              <a:buSzPts val="3000"/>
              <a:buFont typeface="Proxima Nova"/>
              <a:buChar char="●"/>
            </a:pPr>
            <a:r>
              <a:rPr lang="en" sz="3000">
                <a:latin typeface="Proxima Nova"/>
                <a:ea typeface="Proxima Nova"/>
                <a:cs typeface="Proxima Nova"/>
                <a:sym typeface="Proxima Nova"/>
              </a:rPr>
              <a:t>Run the app</a:t>
            </a:r>
            <a:endParaRPr sz="3000">
              <a:latin typeface="Proxima Nova"/>
              <a:ea typeface="Proxima Nova"/>
              <a:cs typeface="Proxima Nova"/>
              <a:sym typeface="Proxima Nova"/>
            </a:endParaRPr>
          </a:p>
          <a:p>
            <a:pPr marL="457200" lvl="0" indent="-419100" algn="l" rtl="0">
              <a:spcBef>
                <a:spcPts val="0"/>
              </a:spcBef>
              <a:spcAft>
                <a:spcPts val="0"/>
              </a:spcAft>
              <a:buSzPts val="3000"/>
              <a:buFont typeface="Proxima Nova"/>
              <a:buChar char="●"/>
            </a:pPr>
            <a:r>
              <a:rPr lang="en" sz="3000">
                <a:latin typeface="Proxima Nova"/>
                <a:ea typeface="Proxima Nova"/>
                <a:cs typeface="Proxima Nova"/>
                <a:sym typeface="Proxima Nova"/>
              </a:rPr>
              <a:t>Predict the information that is being stored in variables</a:t>
            </a:r>
            <a:endParaRPr sz="3000">
              <a:latin typeface="Proxima Nova"/>
              <a:ea typeface="Proxima Nova"/>
              <a:cs typeface="Proxima Nova"/>
              <a:sym typeface="Proxima Nova"/>
            </a:endParaRPr>
          </a:p>
        </p:txBody>
      </p:sp>
      <p:pic>
        <p:nvPicPr>
          <p:cNvPr id="787" name="Google Shape;787;p68"/>
          <p:cNvPicPr preferRelativeResize="0"/>
          <p:nvPr/>
        </p:nvPicPr>
        <p:blipFill rotWithShape="1">
          <a:blip r:embed="rId4">
            <a:alphaModFix/>
          </a:blip>
          <a:srcRect t="7364" r="62665"/>
          <a:stretch/>
        </p:blipFill>
        <p:spPr>
          <a:xfrm>
            <a:off x="555600" y="1469550"/>
            <a:ext cx="1550774" cy="264005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1"/>
        <p:cNvGrpSpPr/>
        <p:nvPr/>
      </p:nvGrpSpPr>
      <p:grpSpPr>
        <a:xfrm>
          <a:off x="0" y="0"/>
          <a:ext cx="0" cy="0"/>
          <a:chOff x="0" y="0"/>
          <a:chExt cx="0" cy="0"/>
        </a:xfrm>
      </p:grpSpPr>
      <p:sp>
        <p:nvSpPr>
          <p:cNvPr id="792" name="Google Shape;792;p69"/>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2 - Activity</a:t>
            </a:r>
            <a:endParaRPr>
              <a:solidFill>
                <a:srgbClr val="FFFFFF"/>
              </a:solidFill>
            </a:endParaRPr>
          </a:p>
        </p:txBody>
      </p:sp>
      <p:sp>
        <p:nvSpPr>
          <p:cNvPr id="793" name="Google Shape;793;p69"/>
          <p:cNvSpPr txBox="1"/>
          <p:nvPr/>
        </p:nvSpPr>
        <p:spPr>
          <a:xfrm>
            <a:off x="597575" y="306100"/>
            <a:ext cx="7864500" cy="7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Proxima Nova"/>
                <a:ea typeface="Proxima Nova"/>
                <a:cs typeface="Proxima Nova"/>
                <a:sym typeface="Proxima Nova"/>
              </a:rPr>
              <a:t>Level 5</a:t>
            </a:r>
            <a:endParaRPr sz="3000" b="1">
              <a:latin typeface="Proxima Nova"/>
              <a:ea typeface="Proxima Nova"/>
              <a:cs typeface="Proxima Nova"/>
              <a:sym typeface="Proxima Nova"/>
            </a:endParaRPr>
          </a:p>
        </p:txBody>
      </p:sp>
      <p:sp>
        <p:nvSpPr>
          <p:cNvPr id="794" name="Google Shape;794;p69"/>
          <p:cNvSpPr txBox="1"/>
          <p:nvPr/>
        </p:nvSpPr>
        <p:spPr>
          <a:xfrm>
            <a:off x="2659225" y="867750"/>
            <a:ext cx="5612400" cy="356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Proxima Nova"/>
                <a:ea typeface="Proxima Nova"/>
                <a:cs typeface="Proxima Nova"/>
                <a:sym typeface="Proxima Nova"/>
              </a:rPr>
              <a:t>Do This:</a:t>
            </a:r>
            <a:endParaRPr sz="1800" b="1">
              <a:latin typeface="Proxima Nova"/>
              <a:ea typeface="Proxima Nova"/>
              <a:cs typeface="Proxima Nova"/>
              <a:sym typeface="Proxima Nova"/>
            </a:endParaRPr>
          </a:p>
          <a:p>
            <a:pPr marL="0" lvl="0" indent="0" algn="l" rtl="0">
              <a:spcBef>
                <a:spcPts val="0"/>
              </a:spcBef>
              <a:spcAft>
                <a:spcPts val="0"/>
              </a:spcAft>
              <a:buNone/>
            </a:pPr>
            <a:endParaRPr sz="1800" b="1">
              <a:latin typeface="Proxima Nova"/>
              <a:ea typeface="Proxima Nova"/>
              <a:cs typeface="Proxima Nova"/>
              <a:sym typeface="Proxima Nova"/>
            </a:endParaRPr>
          </a:p>
          <a:p>
            <a:pPr marL="457200" lvl="0" indent="-342900" algn="l" rtl="0">
              <a:spcBef>
                <a:spcPts val="0"/>
              </a:spcBef>
              <a:spcAft>
                <a:spcPts val="0"/>
              </a:spcAft>
              <a:buSzPts val="1800"/>
              <a:buFont typeface="Proxima Nova"/>
              <a:buChar char="●"/>
            </a:pPr>
            <a:r>
              <a:rPr lang="en" sz="1800" b="1">
                <a:latin typeface="Proxima Nova"/>
                <a:ea typeface="Proxima Nova"/>
                <a:cs typeface="Proxima Nova"/>
                <a:sym typeface="Proxima Nova"/>
              </a:rPr>
              <a:t>Read Code: </a:t>
            </a:r>
            <a:r>
              <a:rPr lang="en" sz="1800">
                <a:latin typeface="Proxima Nova"/>
                <a:ea typeface="Proxima Nova"/>
                <a:cs typeface="Proxima Nova"/>
                <a:sym typeface="Proxima Nova"/>
              </a:rPr>
              <a:t>Read the code and discuss with your partner what has changed and what has stayed the same.</a:t>
            </a:r>
            <a:endParaRPr sz="1800">
              <a:latin typeface="Proxima Nova"/>
              <a:ea typeface="Proxima Nova"/>
              <a:cs typeface="Proxima Nova"/>
              <a:sym typeface="Proxima Nova"/>
            </a:endParaRPr>
          </a:p>
          <a:p>
            <a:pPr marL="457200" lvl="0" indent="0" algn="l" rtl="0">
              <a:spcBef>
                <a:spcPts val="0"/>
              </a:spcBef>
              <a:spcAft>
                <a:spcPts val="0"/>
              </a:spcAft>
              <a:buNone/>
            </a:pPr>
            <a:endParaRPr sz="1800">
              <a:latin typeface="Proxima Nova"/>
              <a:ea typeface="Proxima Nova"/>
              <a:cs typeface="Proxima Nova"/>
              <a:sym typeface="Proxima Nova"/>
            </a:endParaRPr>
          </a:p>
          <a:p>
            <a:pPr marL="457200" lvl="0" indent="-342900" algn="l" rtl="0">
              <a:spcBef>
                <a:spcPts val="0"/>
              </a:spcBef>
              <a:spcAft>
                <a:spcPts val="0"/>
              </a:spcAft>
              <a:buSzPts val="1800"/>
              <a:buFont typeface="Proxima Nova"/>
              <a:buChar char="●"/>
            </a:pPr>
            <a:r>
              <a:rPr lang="en" sz="1800" b="1">
                <a:latin typeface="Proxima Nova"/>
                <a:ea typeface="Proxima Nova"/>
                <a:cs typeface="Proxima Nova"/>
                <a:sym typeface="Proxima Nova"/>
              </a:rPr>
              <a:t>Class Discussion: </a:t>
            </a:r>
            <a:r>
              <a:rPr lang="en" sz="1800">
                <a:latin typeface="Proxima Nova"/>
                <a:ea typeface="Proxima Nova"/>
                <a:cs typeface="Proxima Nova"/>
                <a:sym typeface="Proxima Nova"/>
              </a:rPr>
              <a:t> How does </a:t>
            </a:r>
            <a:r>
              <a:rPr lang="en" sz="1800">
                <a:solidFill>
                  <a:srgbClr val="7665A0"/>
                </a:solidFill>
                <a:highlight>
                  <a:srgbClr val="E7E8EA"/>
                </a:highlight>
                <a:latin typeface="Consolas"/>
                <a:ea typeface="Consolas"/>
                <a:cs typeface="Consolas"/>
                <a:sym typeface="Consolas"/>
              </a:rPr>
              <a:t>getText()</a:t>
            </a:r>
            <a:r>
              <a:rPr lang="en" sz="1800">
                <a:latin typeface="Proxima Nova"/>
                <a:ea typeface="Proxima Nova"/>
                <a:cs typeface="Proxima Nova"/>
                <a:sym typeface="Proxima Nova"/>
              </a:rPr>
              <a:t> work? </a:t>
            </a:r>
            <a:endParaRPr sz="1800">
              <a:latin typeface="Proxima Nova"/>
              <a:ea typeface="Proxima Nova"/>
              <a:cs typeface="Proxima Nova"/>
              <a:sym typeface="Proxima Nova"/>
            </a:endParaRPr>
          </a:p>
          <a:p>
            <a:pPr marL="457200" lvl="0" indent="0" algn="l" rtl="0">
              <a:spcBef>
                <a:spcPts val="0"/>
              </a:spcBef>
              <a:spcAft>
                <a:spcPts val="0"/>
              </a:spcAft>
              <a:buNone/>
            </a:pPr>
            <a:endParaRPr sz="1800">
              <a:latin typeface="Proxima Nova"/>
              <a:ea typeface="Proxima Nova"/>
              <a:cs typeface="Proxima Nova"/>
              <a:sym typeface="Proxima Nova"/>
            </a:endParaRPr>
          </a:p>
          <a:p>
            <a:pPr marL="457200" lvl="0" indent="-342900" algn="l" rtl="0">
              <a:spcBef>
                <a:spcPts val="0"/>
              </a:spcBef>
              <a:spcAft>
                <a:spcPts val="0"/>
              </a:spcAft>
              <a:buSzPts val="1800"/>
              <a:buFont typeface="Proxima Nova"/>
              <a:buChar char="●"/>
            </a:pPr>
            <a:r>
              <a:rPr lang="en" sz="1800" b="1">
                <a:latin typeface="Proxima Nova"/>
                <a:ea typeface="Proxima Nova"/>
                <a:cs typeface="Proxima Nova"/>
                <a:sym typeface="Proxima Nova"/>
              </a:rPr>
              <a:t>Modify: </a:t>
            </a:r>
            <a:r>
              <a:rPr lang="en" sz="1800">
                <a:latin typeface="Proxima Nova"/>
                <a:ea typeface="Proxima Nova"/>
                <a:cs typeface="Proxima Nova"/>
                <a:sym typeface="Proxima Nova"/>
              </a:rPr>
              <a:t>Add an explanation point </a:t>
            </a:r>
            <a:r>
              <a:rPr lang="en" sz="1800">
                <a:solidFill>
                  <a:srgbClr val="7665A0"/>
                </a:solidFill>
                <a:highlight>
                  <a:srgbClr val="E7E8EA"/>
                </a:highlight>
                <a:latin typeface="Consolas"/>
                <a:ea typeface="Consolas"/>
                <a:cs typeface="Consolas"/>
                <a:sym typeface="Consolas"/>
              </a:rPr>
              <a:t>"!"</a:t>
            </a:r>
            <a:r>
              <a:rPr lang="en" sz="1800">
                <a:latin typeface="Proxima Nova"/>
                <a:ea typeface="Proxima Nova"/>
                <a:cs typeface="Proxima Nova"/>
                <a:sym typeface="Proxima Nova"/>
              </a:rPr>
              <a:t> to the end of the string stored in userName so the following is displayed on the screen: </a:t>
            </a:r>
            <a:endParaRPr sz="1800">
              <a:latin typeface="Proxima Nova"/>
              <a:ea typeface="Proxima Nova"/>
              <a:cs typeface="Proxima Nova"/>
              <a:sym typeface="Proxima Nova"/>
            </a:endParaRPr>
          </a:p>
        </p:txBody>
      </p:sp>
      <p:pic>
        <p:nvPicPr>
          <p:cNvPr id="795" name="Google Shape;795;p69"/>
          <p:cNvPicPr preferRelativeResize="0"/>
          <p:nvPr/>
        </p:nvPicPr>
        <p:blipFill rotWithShape="1">
          <a:blip r:embed="rId4">
            <a:alphaModFix/>
          </a:blip>
          <a:srcRect t="7364" r="62665"/>
          <a:stretch/>
        </p:blipFill>
        <p:spPr>
          <a:xfrm>
            <a:off x="555600" y="1469550"/>
            <a:ext cx="1550774" cy="2640051"/>
          </a:xfrm>
          <a:prstGeom prst="rect">
            <a:avLst/>
          </a:prstGeom>
          <a:noFill/>
          <a:ln>
            <a:noFill/>
          </a:ln>
        </p:spPr>
      </p:pic>
      <p:pic>
        <p:nvPicPr>
          <p:cNvPr id="796" name="Google Shape;796;p69"/>
          <p:cNvPicPr preferRelativeResize="0"/>
          <p:nvPr/>
        </p:nvPicPr>
        <p:blipFill>
          <a:blip r:embed="rId5">
            <a:alphaModFix/>
          </a:blip>
          <a:stretch>
            <a:fillRect/>
          </a:stretch>
        </p:blipFill>
        <p:spPr>
          <a:xfrm>
            <a:off x="4572000" y="4192075"/>
            <a:ext cx="2806550" cy="7084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00"/>
        <p:cNvGrpSpPr/>
        <p:nvPr/>
      </p:nvGrpSpPr>
      <p:grpSpPr>
        <a:xfrm>
          <a:off x="0" y="0"/>
          <a:ext cx="0" cy="0"/>
          <a:chOff x="0" y="0"/>
          <a:chExt cx="0" cy="0"/>
        </a:xfrm>
      </p:grpSpPr>
      <p:sp>
        <p:nvSpPr>
          <p:cNvPr id="801" name="Google Shape;801;p70"/>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2 - Activity</a:t>
            </a:r>
            <a:endParaRPr>
              <a:solidFill>
                <a:srgbClr val="FFFFFF"/>
              </a:solidFill>
            </a:endParaRPr>
          </a:p>
        </p:txBody>
      </p:sp>
      <p:sp>
        <p:nvSpPr>
          <p:cNvPr id="802" name="Google Shape;802;p70"/>
          <p:cNvSpPr txBox="1"/>
          <p:nvPr/>
        </p:nvSpPr>
        <p:spPr>
          <a:xfrm>
            <a:off x="597575" y="306100"/>
            <a:ext cx="7864500" cy="7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Proxima Nova"/>
                <a:ea typeface="Proxima Nova"/>
                <a:cs typeface="Proxima Nova"/>
                <a:sym typeface="Proxima Nova"/>
              </a:rPr>
              <a:t>Counter Pattern with Event</a:t>
            </a:r>
            <a:endParaRPr sz="3600" b="1">
              <a:latin typeface="Proxima Nova"/>
              <a:ea typeface="Proxima Nova"/>
              <a:cs typeface="Proxima Nova"/>
              <a:sym typeface="Proxima Nova"/>
            </a:endParaRPr>
          </a:p>
        </p:txBody>
      </p:sp>
      <p:graphicFrame>
        <p:nvGraphicFramePr>
          <p:cNvPr id="803" name="Google Shape;803;p70"/>
          <p:cNvGraphicFramePr/>
          <p:nvPr/>
        </p:nvGraphicFramePr>
        <p:xfrm>
          <a:off x="523625" y="1288250"/>
          <a:ext cx="3000000" cy="3000000"/>
        </p:xfrm>
        <a:graphic>
          <a:graphicData uri="http://schemas.openxmlformats.org/drawingml/2006/table">
            <a:tbl>
              <a:tblPr>
                <a:noFill/>
                <a:tableStyleId>{4F896291-754A-4544-A676-CF308190B313}</a:tableStyleId>
              </a:tblPr>
              <a:tblGrid>
                <a:gridCol w="1662500">
                  <a:extLst>
                    <a:ext uri="{9D8B030D-6E8A-4147-A177-3AD203B41FA5}">
                      <a16:colId xmlns:a16="http://schemas.microsoft.com/office/drawing/2014/main" val="20000"/>
                    </a:ext>
                  </a:extLst>
                </a:gridCol>
                <a:gridCol w="3849775">
                  <a:extLst>
                    <a:ext uri="{9D8B030D-6E8A-4147-A177-3AD203B41FA5}">
                      <a16:colId xmlns:a16="http://schemas.microsoft.com/office/drawing/2014/main" val="20001"/>
                    </a:ext>
                  </a:extLst>
                </a:gridCol>
                <a:gridCol w="2756150">
                  <a:extLst>
                    <a:ext uri="{9D8B030D-6E8A-4147-A177-3AD203B41FA5}">
                      <a16:colId xmlns:a16="http://schemas.microsoft.com/office/drawing/2014/main" val="20002"/>
                    </a:ext>
                  </a:extLst>
                </a:gridCol>
              </a:tblGrid>
              <a:tr h="584875">
                <a:tc>
                  <a:txBody>
                    <a:bodyPr/>
                    <a:lstStyle/>
                    <a:p>
                      <a:pPr marL="0" lvl="0" indent="0" algn="l" rtl="0">
                        <a:spcBef>
                          <a:spcPts val="0"/>
                        </a:spcBef>
                        <a:spcAft>
                          <a:spcPts val="0"/>
                        </a:spcAft>
                        <a:buNone/>
                      </a:pPr>
                      <a:r>
                        <a:rPr lang="en">
                          <a:solidFill>
                            <a:srgbClr val="FFFFFF"/>
                          </a:solidFill>
                        </a:rPr>
                        <a:t>Name</a:t>
                      </a:r>
                      <a:endParaRPr>
                        <a:solidFill>
                          <a:srgbClr val="FFFFFF"/>
                        </a:solidFill>
                      </a:endParaRPr>
                    </a:p>
                  </a:txBody>
                  <a:tcPr marL="91425" marR="91425" marT="91425" marB="91425">
                    <a:solidFill>
                      <a:srgbClr val="00ADBC"/>
                    </a:solidFill>
                  </a:tcPr>
                </a:tc>
                <a:tc>
                  <a:txBody>
                    <a:bodyPr/>
                    <a:lstStyle/>
                    <a:p>
                      <a:pPr marL="0" lvl="0" indent="0" algn="l" rtl="0">
                        <a:spcBef>
                          <a:spcPts val="0"/>
                        </a:spcBef>
                        <a:spcAft>
                          <a:spcPts val="0"/>
                        </a:spcAft>
                        <a:buNone/>
                      </a:pPr>
                      <a:r>
                        <a:rPr lang="en">
                          <a:solidFill>
                            <a:srgbClr val="FFFFFF"/>
                          </a:solidFill>
                        </a:rPr>
                        <a:t>Code (Block)</a:t>
                      </a:r>
                      <a:endParaRPr>
                        <a:solidFill>
                          <a:srgbClr val="FFFFFF"/>
                        </a:solidFill>
                      </a:endParaRPr>
                    </a:p>
                  </a:txBody>
                  <a:tcPr marL="91425" marR="91425" marT="91425" marB="91425">
                    <a:solidFill>
                      <a:srgbClr val="00ADBC"/>
                    </a:solidFill>
                  </a:tcPr>
                </a:tc>
                <a:tc>
                  <a:txBody>
                    <a:bodyPr/>
                    <a:lstStyle/>
                    <a:p>
                      <a:pPr marL="0" lvl="0" indent="0" algn="l" rtl="0">
                        <a:spcBef>
                          <a:spcPts val="0"/>
                        </a:spcBef>
                        <a:spcAft>
                          <a:spcPts val="0"/>
                        </a:spcAft>
                        <a:buNone/>
                      </a:pPr>
                      <a:r>
                        <a:rPr lang="en">
                          <a:solidFill>
                            <a:srgbClr val="FFFFFF"/>
                          </a:solidFill>
                        </a:rPr>
                        <a:t>Code (Text)</a:t>
                      </a:r>
                      <a:endParaRPr>
                        <a:solidFill>
                          <a:srgbClr val="FFFFFF"/>
                        </a:solidFill>
                      </a:endParaRPr>
                    </a:p>
                  </a:txBody>
                  <a:tcPr marL="91425" marR="91425" marT="91425" marB="91425">
                    <a:solidFill>
                      <a:srgbClr val="00ADBC"/>
                    </a:solidFill>
                  </a:tcPr>
                </a:tc>
                <a:extLst>
                  <a:ext uri="{0D108BD9-81ED-4DB2-BD59-A6C34878D82A}">
                    <a16:rowId xmlns:a16="http://schemas.microsoft.com/office/drawing/2014/main" val="10000"/>
                  </a:ext>
                </a:extLst>
              </a:tr>
              <a:tr h="2497250">
                <a:tc>
                  <a:txBody>
                    <a:bodyPr/>
                    <a:lstStyle/>
                    <a:p>
                      <a:pPr marL="0" lvl="0" indent="0" algn="l" rtl="0">
                        <a:spcBef>
                          <a:spcPts val="0"/>
                        </a:spcBef>
                        <a:spcAft>
                          <a:spcPts val="0"/>
                        </a:spcAft>
                        <a:buNone/>
                      </a:pPr>
                      <a:r>
                        <a:rPr lang="en"/>
                        <a:t>Counter Pattern with Event</a:t>
                      </a:r>
                      <a:endParaRPr/>
                    </a:p>
                  </a:txBody>
                  <a:tcPr marL="91425" marR="91425" marT="91425" marB="91425" anchor="ctr"/>
                </a:tc>
                <a:tc>
                  <a:txBody>
                    <a:bodyPr/>
                    <a:lstStyle/>
                    <a:p>
                      <a:pPr marL="0" lvl="0" indent="0" algn="l" rtl="0">
                        <a:spcBef>
                          <a:spcPts val="0"/>
                        </a:spcBef>
                        <a:spcAft>
                          <a:spcPts val="0"/>
                        </a:spcAft>
                        <a:buNone/>
                      </a:pPr>
                      <a:endParaRPr/>
                    </a:p>
                  </a:txBody>
                  <a:tcPr marL="91425" marR="91425" marT="91425" marB="91425" anchor="ctr"/>
                </a:tc>
                <a:tc>
                  <a:txBody>
                    <a:bodyPr/>
                    <a:lstStyle/>
                    <a:p>
                      <a:pPr marL="0" lvl="0" indent="0" algn="l" rtl="0">
                        <a:spcBef>
                          <a:spcPts val="0"/>
                        </a:spcBef>
                        <a:spcAft>
                          <a:spcPts val="0"/>
                        </a:spcAft>
                        <a:buClr>
                          <a:schemeClr val="dk1"/>
                        </a:buClr>
                        <a:buSzPts val="1100"/>
                        <a:buFont typeface="Arial"/>
                        <a:buNone/>
                      </a:pPr>
                      <a:r>
                        <a:rPr lang="en">
                          <a:solidFill>
                            <a:srgbClr val="7665A0"/>
                          </a:solidFill>
                          <a:highlight>
                            <a:srgbClr val="F7F7F9"/>
                          </a:highlight>
                          <a:latin typeface="Consolas"/>
                          <a:ea typeface="Consolas"/>
                          <a:cs typeface="Consolas"/>
                          <a:sym typeface="Consolas"/>
                        </a:rPr>
                        <a:t>var myVar = 0;</a:t>
                      </a:r>
                      <a:endParaRPr>
                        <a:solidFill>
                          <a:srgbClr val="7665A0"/>
                        </a:solidFill>
                        <a:highlight>
                          <a:srgbClr val="F7F7F9"/>
                        </a:highlight>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rgbClr val="7665A0"/>
                          </a:solidFill>
                          <a:highlight>
                            <a:srgbClr val="F7F7F9"/>
                          </a:highlight>
                          <a:latin typeface="Consolas"/>
                          <a:ea typeface="Consolas"/>
                          <a:cs typeface="Consolas"/>
                          <a:sym typeface="Consolas"/>
                        </a:rPr>
                        <a:t>onEvent("id", "click", function() {</a:t>
                      </a:r>
                      <a:endParaRPr>
                        <a:solidFill>
                          <a:srgbClr val="7665A0"/>
                        </a:solidFill>
                        <a:highlight>
                          <a:srgbClr val="F7F7F9"/>
                        </a:highlight>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a:solidFill>
                            <a:srgbClr val="696969"/>
                          </a:solidFill>
                          <a:highlight>
                            <a:srgbClr val="FFFFFF"/>
                          </a:highlight>
                        </a:rPr>
                        <a:t>    </a:t>
                      </a:r>
                      <a:r>
                        <a:rPr lang="en">
                          <a:solidFill>
                            <a:srgbClr val="7665A0"/>
                          </a:solidFill>
                          <a:highlight>
                            <a:srgbClr val="F7F7F9"/>
                          </a:highlight>
                          <a:latin typeface="Consolas"/>
                          <a:ea typeface="Consolas"/>
                          <a:cs typeface="Consolas"/>
                          <a:sym typeface="Consolas"/>
                        </a:rPr>
                        <a:t>myVar = myVar + 1;</a:t>
                      </a:r>
                      <a:endParaRPr>
                        <a:solidFill>
                          <a:srgbClr val="7665A0"/>
                        </a:solidFill>
                        <a:highlight>
                          <a:srgbClr val="F7F7F9"/>
                        </a:highlight>
                        <a:latin typeface="Consolas"/>
                        <a:ea typeface="Consolas"/>
                        <a:cs typeface="Consolas"/>
                        <a:sym typeface="Consolas"/>
                      </a:endParaRPr>
                    </a:p>
                    <a:p>
                      <a:pPr marL="0" lvl="0" indent="0" algn="l" rtl="0">
                        <a:spcBef>
                          <a:spcPts val="0"/>
                        </a:spcBef>
                        <a:spcAft>
                          <a:spcPts val="0"/>
                        </a:spcAft>
                        <a:buNone/>
                      </a:pPr>
                      <a:r>
                        <a:rPr lang="en">
                          <a:solidFill>
                            <a:srgbClr val="7665A0"/>
                          </a:solidFill>
                          <a:highlight>
                            <a:srgbClr val="F7F7F9"/>
                          </a:highlight>
                          <a:latin typeface="Consolas"/>
                          <a:ea typeface="Consolas"/>
                          <a:cs typeface="Consolas"/>
                          <a:sym typeface="Consolas"/>
                        </a:rPr>
                        <a:t>});</a:t>
                      </a:r>
                      <a:endParaRPr/>
                    </a:p>
                  </a:txBody>
                  <a:tcPr marL="91425" marR="91425" marT="91425" marB="91425" anchor="ctr"/>
                </a:tc>
                <a:extLst>
                  <a:ext uri="{0D108BD9-81ED-4DB2-BD59-A6C34878D82A}">
                    <a16:rowId xmlns:a16="http://schemas.microsoft.com/office/drawing/2014/main" val="10001"/>
                  </a:ext>
                </a:extLst>
              </a:tr>
            </a:tbl>
          </a:graphicData>
        </a:graphic>
      </p:graphicFrame>
      <p:pic>
        <p:nvPicPr>
          <p:cNvPr id="804" name="Google Shape;804;p70"/>
          <p:cNvPicPr preferRelativeResize="0"/>
          <p:nvPr/>
        </p:nvPicPr>
        <p:blipFill>
          <a:blip r:embed="rId4">
            <a:alphaModFix/>
          </a:blip>
          <a:stretch>
            <a:fillRect/>
          </a:stretch>
        </p:blipFill>
        <p:spPr>
          <a:xfrm>
            <a:off x="2243400" y="2324450"/>
            <a:ext cx="3635975" cy="14475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08"/>
        <p:cNvGrpSpPr/>
        <p:nvPr/>
      </p:nvGrpSpPr>
      <p:grpSpPr>
        <a:xfrm>
          <a:off x="0" y="0"/>
          <a:ext cx="0" cy="0"/>
          <a:chOff x="0" y="0"/>
          <a:chExt cx="0" cy="0"/>
        </a:xfrm>
      </p:grpSpPr>
      <p:sp>
        <p:nvSpPr>
          <p:cNvPr id="809" name="Google Shape;809;p71"/>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2 - Activity</a:t>
            </a:r>
            <a:endParaRPr>
              <a:solidFill>
                <a:srgbClr val="FFFFFF"/>
              </a:solidFill>
            </a:endParaRPr>
          </a:p>
        </p:txBody>
      </p:sp>
      <p:sp>
        <p:nvSpPr>
          <p:cNvPr id="810" name="Google Shape;810;p71"/>
          <p:cNvSpPr txBox="1"/>
          <p:nvPr/>
        </p:nvSpPr>
        <p:spPr>
          <a:xfrm>
            <a:off x="597575" y="306100"/>
            <a:ext cx="7864500" cy="7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Proxima Nova"/>
                <a:ea typeface="Proxima Nova"/>
                <a:cs typeface="Proxima Nova"/>
                <a:sym typeface="Proxima Nova"/>
              </a:rPr>
              <a:t>Variable with String Concatenation</a:t>
            </a:r>
            <a:endParaRPr sz="3600" b="1">
              <a:latin typeface="Proxima Nova"/>
              <a:ea typeface="Proxima Nova"/>
              <a:cs typeface="Proxima Nova"/>
              <a:sym typeface="Proxima Nova"/>
            </a:endParaRPr>
          </a:p>
        </p:txBody>
      </p:sp>
      <p:graphicFrame>
        <p:nvGraphicFramePr>
          <p:cNvPr id="811" name="Google Shape;811;p71"/>
          <p:cNvGraphicFramePr/>
          <p:nvPr/>
        </p:nvGraphicFramePr>
        <p:xfrm>
          <a:off x="304775" y="1288250"/>
          <a:ext cx="3000000" cy="3000000"/>
        </p:xfrm>
        <a:graphic>
          <a:graphicData uri="http://schemas.openxmlformats.org/drawingml/2006/table">
            <a:tbl>
              <a:tblPr>
                <a:noFill/>
                <a:tableStyleId>{4F896291-754A-4544-A676-CF308190B313}</a:tableStyleId>
              </a:tblPr>
              <a:tblGrid>
                <a:gridCol w="1662500">
                  <a:extLst>
                    <a:ext uri="{9D8B030D-6E8A-4147-A177-3AD203B41FA5}">
                      <a16:colId xmlns:a16="http://schemas.microsoft.com/office/drawing/2014/main" val="20000"/>
                    </a:ext>
                  </a:extLst>
                </a:gridCol>
                <a:gridCol w="3849775">
                  <a:extLst>
                    <a:ext uri="{9D8B030D-6E8A-4147-A177-3AD203B41FA5}">
                      <a16:colId xmlns:a16="http://schemas.microsoft.com/office/drawing/2014/main" val="20001"/>
                    </a:ext>
                  </a:extLst>
                </a:gridCol>
                <a:gridCol w="2937825">
                  <a:extLst>
                    <a:ext uri="{9D8B030D-6E8A-4147-A177-3AD203B41FA5}">
                      <a16:colId xmlns:a16="http://schemas.microsoft.com/office/drawing/2014/main" val="20002"/>
                    </a:ext>
                  </a:extLst>
                </a:gridCol>
              </a:tblGrid>
              <a:tr h="584875">
                <a:tc>
                  <a:txBody>
                    <a:bodyPr/>
                    <a:lstStyle/>
                    <a:p>
                      <a:pPr marL="0" lvl="0" indent="0" algn="l" rtl="0">
                        <a:spcBef>
                          <a:spcPts val="0"/>
                        </a:spcBef>
                        <a:spcAft>
                          <a:spcPts val="0"/>
                        </a:spcAft>
                        <a:buNone/>
                      </a:pPr>
                      <a:r>
                        <a:rPr lang="en">
                          <a:solidFill>
                            <a:srgbClr val="FFFFFF"/>
                          </a:solidFill>
                        </a:rPr>
                        <a:t>Name</a:t>
                      </a:r>
                      <a:endParaRPr>
                        <a:solidFill>
                          <a:srgbClr val="FFFFFF"/>
                        </a:solidFill>
                      </a:endParaRPr>
                    </a:p>
                  </a:txBody>
                  <a:tcPr marL="91425" marR="91425" marT="91425" marB="91425">
                    <a:solidFill>
                      <a:srgbClr val="00ADBC"/>
                    </a:solidFill>
                  </a:tcPr>
                </a:tc>
                <a:tc>
                  <a:txBody>
                    <a:bodyPr/>
                    <a:lstStyle/>
                    <a:p>
                      <a:pPr marL="0" lvl="0" indent="0" algn="l" rtl="0">
                        <a:spcBef>
                          <a:spcPts val="0"/>
                        </a:spcBef>
                        <a:spcAft>
                          <a:spcPts val="0"/>
                        </a:spcAft>
                        <a:buNone/>
                      </a:pPr>
                      <a:r>
                        <a:rPr lang="en">
                          <a:solidFill>
                            <a:srgbClr val="FFFFFF"/>
                          </a:solidFill>
                        </a:rPr>
                        <a:t>Code (Block)</a:t>
                      </a:r>
                      <a:endParaRPr>
                        <a:solidFill>
                          <a:srgbClr val="FFFFFF"/>
                        </a:solidFill>
                      </a:endParaRPr>
                    </a:p>
                  </a:txBody>
                  <a:tcPr marL="91425" marR="91425" marT="91425" marB="91425">
                    <a:solidFill>
                      <a:srgbClr val="00ADBC"/>
                    </a:solidFill>
                  </a:tcPr>
                </a:tc>
                <a:tc>
                  <a:txBody>
                    <a:bodyPr/>
                    <a:lstStyle/>
                    <a:p>
                      <a:pPr marL="0" lvl="0" indent="0" algn="l" rtl="0">
                        <a:spcBef>
                          <a:spcPts val="0"/>
                        </a:spcBef>
                        <a:spcAft>
                          <a:spcPts val="0"/>
                        </a:spcAft>
                        <a:buNone/>
                      </a:pPr>
                      <a:r>
                        <a:rPr lang="en">
                          <a:solidFill>
                            <a:srgbClr val="FFFFFF"/>
                          </a:solidFill>
                        </a:rPr>
                        <a:t>Code (Text)</a:t>
                      </a:r>
                      <a:endParaRPr>
                        <a:solidFill>
                          <a:srgbClr val="FFFFFF"/>
                        </a:solidFill>
                      </a:endParaRPr>
                    </a:p>
                  </a:txBody>
                  <a:tcPr marL="91425" marR="91425" marT="91425" marB="91425">
                    <a:solidFill>
                      <a:srgbClr val="00ADBC"/>
                    </a:solidFill>
                  </a:tcPr>
                </a:tc>
                <a:extLst>
                  <a:ext uri="{0D108BD9-81ED-4DB2-BD59-A6C34878D82A}">
                    <a16:rowId xmlns:a16="http://schemas.microsoft.com/office/drawing/2014/main" val="10000"/>
                  </a:ext>
                </a:extLst>
              </a:tr>
              <a:tr h="2497250">
                <a:tc>
                  <a:txBody>
                    <a:bodyPr/>
                    <a:lstStyle/>
                    <a:p>
                      <a:pPr marL="0" lvl="0" indent="0" algn="l" rtl="0">
                        <a:spcBef>
                          <a:spcPts val="0"/>
                        </a:spcBef>
                        <a:spcAft>
                          <a:spcPts val="0"/>
                        </a:spcAft>
                        <a:buNone/>
                      </a:pPr>
                      <a:r>
                        <a:rPr lang="en"/>
                        <a:t>Variable with String Concatenation</a:t>
                      </a:r>
                      <a:endParaRPr/>
                    </a:p>
                  </a:txBody>
                  <a:tcPr marL="91425" marR="91425" marT="91425" marB="91425" anchor="ctr"/>
                </a:tc>
                <a:tc>
                  <a:txBody>
                    <a:bodyPr/>
                    <a:lstStyle/>
                    <a:p>
                      <a:pPr marL="0" lvl="0" indent="0" algn="l" rtl="0">
                        <a:spcBef>
                          <a:spcPts val="0"/>
                        </a:spcBef>
                        <a:spcAft>
                          <a:spcPts val="0"/>
                        </a:spcAft>
                        <a:buNone/>
                      </a:pPr>
                      <a:endParaRPr/>
                    </a:p>
                  </a:txBody>
                  <a:tcPr marL="91425" marR="91425" marT="91425" marB="91425" anchor="ctr"/>
                </a:tc>
                <a:tc>
                  <a:txBody>
                    <a:bodyPr/>
                    <a:lstStyle/>
                    <a:p>
                      <a:pPr marL="0" lvl="0" indent="0" algn="l" rtl="0">
                        <a:spcBef>
                          <a:spcPts val="0"/>
                        </a:spcBef>
                        <a:spcAft>
                          <a:spcPts val="0"/>
                        </a:spcAft>
                        <a:buClr>
                          <a:schemeClr val="dk1"/>
                        </a:buClr>
                        <a:buSzPts val="1100"/>
                        <a:buFont typeface="Arial"/>
                        <a:buNone/>
                      </a:pPr>
                      <a:r>
                        <a:rPr lang="en">
                          <a:solidFill>
                            <a:srgbClr val="7665A0"/>
                          </a:solidFill>
                          <a:highlight>
                            <a:srgbClr val="F7F7F9"/>
                          </a:highlight>
                          <a:latin typeface="Consolas"/>
                          <a:ea typeface="Consolas"/>
                          <a:cs typeface="Consolas"/>
                          <a:sym typeface="Consolas"/>
                        </a:rPr>
                        <a:t>var myString = "rock";</a:t>
                      </a:r>
                      <a:endParaRPr>
                        <a:solidFill>
                          <a:srgbClr val="7665A0"/>
                        </a:solidFill>
                        <a:highlight>
                          <a:srgbClr val="F7F7F9"/>
                        </a:highlight>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a:solidFill>
                            <a:srgbClr val="7665A0"/>
                          </a:solidFill>
                          <a:highlight>
                            <a:srgbClr val="F7F7F9"/>
                          </a:highlight>
                          <a:latin typeface="Consolas"/>
                          <a:ea typeface="Consolas"/>
                          <a:cs typeface="Consolas"/>
                          <a:sym typeface="Consolas"/>
                        </a:rPr>
                        <a:t>var myOtherString = "roll";</a:t>
                      </a:r>
                      <a:endParaRPr>
                        <a:solidFill>
                          <a:srgbClr val="7665A0"/>
                        </a:solidFill>
                        <a:highlight>
                          <a:srgbClr val="F7F7F9"/>
                        </a:highlight>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a:solidFill>
                            <a:srgbClr val="7665A0"/>
                          </a:solidFill>
                          <a:highlight>
                            <a:srgbClr val="F7F7F9"/>
                          </a:highlight>
                          <a:latin typeface="Consolas"/>
                          <a:ea typeface="Consolas"/>
                          <a:cs typeface="Consolas"/>
                          <a:sym typeface="Consolas"/>
                        </a:rPr>
                        <a:t>var myStory = myString + </a:t>
                      </a:r>
                      <a:endParaRPr>
                        <a:solidFill>
                          <a:srgbClr val="7665A0"/>
                        </a:solidFill>
                        <a:highlight>
                          <a:srgbClr val="F7F7F9"/>
                        </a:highlight>
                        <a:latin typeface="Consolas"/>
                        <a:ea typeface="Consolas"/>
                        <a:cs typeface="Consolas"/>
                        <a:sym typeface="Consolas"/>
                      </a:endParaRPr>
                    </a:p>
                    <a:p>
                      <a:pPr marL="0" lvl="0" indent="0" algn="l" rtl="0">
                        <a:spcBef>
                          <a:spcPts val="0"/>
                        </a:spcBef>
                        <a:spcAft>
                          <a:spcPts val="0"/>
                        </a:spcAft>
                        <a:buNone/>
                      </a:pPr>
                      <a:r>
                        <a:rPr lang="en">
                          <a:solidFill>
                            <a:srgbClr val="7665A0"/>
                          </a:solidFill>
                          <a:highlight>
                            <a:srgbClr val="F7F7F9"/>
                          </a:highlight>
                          <a:latin typeface="Consolas"/>
                          <a:ea typeface="Consolas"/>
                          <a:cs typeface="Consolas"/>
                          <a:sym typeface="Consolas"/>
                        </a:rPr>
                        <a:t>" and " + myOtherString;</a:t>
                      </a:r>
                      <a:endParaRPr>
                        <a:solidFill>
                          <a:srgbClr val="7665A0"/>
                        </a:solidFill>
                        <a:highlight>
                          <a:srgbClr val="F7F7F9"/>
                        </a:highlight>
                        <a:latin typeface="Consolas"/>
                        <a:ea typeface="Consolas"/>
                        <a:cs typeface="Consolas"/>
                        <a:sym typeface="Consolas"/>
                      </a:endParaRPr>
                    </a:p>
                  </a:txBody>
                  <a:tcPr marL="91425" marR="91425" marT="91425" marB="91425" anchor="ctr"/>
                </a:tc>
                <a:extLst>
                  <a:ext uri="{0D108BD9-81ED-4DB2-BD59-A6C34878D82A}">
                    <a16:rowId xmlns:a16="http://schemas.microsoft.com/office/drawing/2014/main" val="10001"/>
                  </a:ext>
                </a:extLst>
              </a:tr>
            </a:tbl>
          </a:graphicData>
        </a:graphic>
      </p:graphicFrame>
      <p:pic>
        <p:nvPicPr>
          <p:cNvPr id="812" name="Google Shape;812;p71"/>
          <p:cNvPicPr preferRelativeResize="0"/>
          <p:nvPr/>
        </p:nvPicPr>
        <p:blipFill rotWithShape="1">
          <a:blip r:embed="rId4">
            <a:alphaModFix/>
          </a:blip>
          <a:srcRect t="3260"/>
          <a:stretch/>
        </p:blipFill>
        <p:spPr>
          <a:xfrm>
            <a:off x="2034725" y="2603250"/>
            <a:ext cx="3708025" cy="9354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6"/>
        <p:cNvGrpSpPr/>
        <p:nvPr/>
      </p:nvGrpSpPr>
      <p:grpSpPr>
        <a:xfrm>
          <a:off x="0" y="0"/>
          <a:ext cx="0" cy="0"/>
          <a:chOff x="0" y="0"/>
          <a:chExt cx="0" cy="0"/>
        </a:xfrm>
      </p:grpSpPr>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0"/>
        <p:cNvGrpSpPr/>
        <p:nvPr/>
      </p:nvGrpSpPr>
      <p:grpSpPr>
        <a:xfrm>
          <a:off x="0" y="0"/>
          <a:ext cx="0" cy="0"/>
          <a:chOff x="0" y="0"/>
          <a:chExt cx="0" cy="0"/>
        </a:xfrm>
      </p:grpSpPr>
      <p:sp>
        <p:nvSpPr>
          <p:cNvPr id="821" name="Google Shape;821;p73"/>
          <p:cNvSpPr txBox="1"/>
          <p:nvPr/>
        </p:nvSpPr>
        <p:spPr>
          <a:xfrm>
            <a:off x="554850" y="734800"/>
            <a:ext cx="7932600" cy="352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Proxima Nova"/>
                <a:ea typeface="Proxima Nova"/>
                <a:cs typeface="Proxima Nova"/>
                <a:sym typeface="Proxima Nova"/>
              </a:rPr>
              <a:t>Prompt: </a:t>
            </a:r>
            <a:endParaRPr sz="3000" b="1">
              <a:latin typeface="Proxima Nova"/>
              <a:ea typeface="Proxima Nova"/>
              <a:cs typeface="Proxima Nova"/>
              <a:sym typeface="Proxima Nova"/>
            </a:endParaRPr>
          </a:p>
          <a:p>
            <a:pPr marL="0" lvl="0" indent="0" algn="ctr" rtl="0">
              <a:spcBef>
                <a:spcPts val="0"/>
              </a:spcBef>
              <a:spcAft>
                <a:spcPts val="0"/>
              </a:spcAft>
              <a:buNone/>
            </a:pPr>
            <a:endParaRPr sz="3600">
              <a:solidFill>
                <a:srgbClr val="000000"/>
              </a:solidFill>
              <a:latin typeface="Proxima Nova"/>
              <a:ea typeface="Proxima Nova"/>
              <a:cs typeface="Proxima Nova"/>
              <a:sym typeface="Proxima Nova"/>
            </a:endParaRPr>
          </a:p>
          <a:p>
            <a:pPr marL="0" lvl="0" indent="0" algn="ctr" rtl="0">
              <a:spcBef>
                <a:spcPts val="0"/>
              </a:spcBef>
              <a:spcAft>
                <a:spcPts val="0"/>
              </a:spcAft>
              <a:buNone/>
            </a:pPr>
            <a:r>
              <a:rPr lang="en" sz="3600">
                <a:latin typeface="Proxima Nova"/>
                <a:ea typeface="Proxima Nova"/>
                <a:cs typeface="Proxima Nova"/>
                <a:sym typeface="Proxima Nova"/>
              </a:rPr>
              <a:t>Let's review. What can be stored in a variable? Why is using a meaningful name for the variable important?</a:t>
            </a:r>
            <a:endParaRPr sz="3600">
              <a:latin typeface="Proxima Nova"/>
              <a:ea typeface="Proxima Nova"/>
              <a:cs typeface="Proxima Nova"/>
              <a:sym typeface="Proxima Nova"/>
            </a:endParaRPr>
          </a:p>
          <a:p>
            <a:pPr marL="0" lvl="0" indent="0" algn="ctr" rtl="0">
              <a:spcBef>
                <a:spcPts val="0"/>
              </a:spcBef>
              <a:spcAft>
                <a:spcPts val="0"/>
              </a:spcAft>
              <a:buNone/>
            </a:pPr>
            <a:endParaRPr sz="3000">
              <a:latin typeface="Proxima Nova"/>
              <a:ea typeface="Proxima Nova"/>
              <a:cs typeface="Proxima Nova"/>
              <a:sym typeface="Proxima Nova"/>
            </a:endParaRPr>
          </a:p>
          <a:p>
            <a:pPr marL="0" lvl="0" indent="0" algn="l" rtl="0">
              <a:spcBef>
                <a:spcPts val="0"/>
              </a:spcBef>
              <a:spcAft>
                <a:spcPts val="0"/>
              </a:spcAft>
              <a:buNone/>
            </a:pPr>
            <a:endParaRPr sz="2400">
              <a:latin typeface="Proxima Nova"/>
              <a:ea typeface="Proxima Nova"/>
              <a:cs typeface="Proxima Nova"/>
              <a:sym typeface="Proxima Nova"/>
            </a:endParaRPr>
          </a:p>
        </p:txBody>
      </p:sp>
      <p:sp>
        <p:nvSpPr>
          <p:cNvPr id="822" name="Google Shape;822;p73"/>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2 - Wrap Up</a:t>
            </a:r>
            <a:endParaRPr>
              <a:solidFill>
                <a:srgbClr val="FFFFFF"/>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6"/>
        <p:cNvGrpSpPr/>
        <p:nvPr/>
      </p:nvGrpSpPr>
      <p:grpSpPr>
        <a:xfrm>
          <a:off x="0" y="0"/>
          <a:ext cx="0" cy="0"/>
          <a:chOff x="0" y="0"/>
          <a:chExt cx="0" cy="0"/>
        </a:xfrm>
      </p:grpSpPr>
      <p:sp>
        <p:nvSpPr>
          <p:cNvPr id="827" name="Google Shape;827;p74"/>
          <p:cNvSpPr txBox="1"/>
          <p:nvPr/>
        </p:nvSpPr>
        <p:spPr>
          <a:xfrm>
            <a:off x="554850" y="734800"/>
            <a:ext cx="7932600" cy="352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Proxima Nova"/>
                <a:ea typeface="Proxima Nova"/>
                <a:cs typeface="Proxima Nova"/>
                <a:sym typeface="Proxima Nova"/>
              </a:rPr>
              <a:t>Variable:</a:t>
            </a:r>
            <a:r>
              <a:rPr lang="en" sz="2400">
                <a:latin typeface="Proxima Nova"/>
                <a:ea typeface="Proxima Nova"/>
                <a:cs typeface="Proxima Nova"/>
                <a:sym typeface="Proxima Nova"/>
              </a:rPr>
              <a:t>  a reference to a value or expression that can be used repeatedly throughout a program.</a:t>
            </a:r>
            <a:endParaRPr sz="2400">
              <a:latin typeface="Proxima Nova"/>
              <a:ea typeface="Proxima Nova"/>
              <a:cs typeface="Proxima Nova"/>
              <a:sym typeface="Proxima Nova"/>
            </a:endParaRPr>
          </a:p>
        </p:txBody>
      </p:sp>
      <p:sp>
        <p:nvSpPr>
          <p:cNvPr id="828" name="Google Shape;828;p74"/>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2 - Wrap Up</a:t>
            </a:r>
            <a:endParaRPr>
              <a:solidFill>
                <a:srgbClr val="FFFFFF"/>
              </a:solidFill>
            </a:endParaRPr>
          </a:p>
        </p:txBody>
      </p:sp>
      <p:pic>
        <p:nvPicPr>
          <p:cNvPr id="829" name="Google Shape;829;p74"/>
          <p:cNvPicPr preferRelativeResize="0"/>
          <p:nvPr/>
        </p:nvPicPr>
        <p:blipFill rotWithShape="1">
          <a:blip r:embed="rId4">
            <a:alphaModFix/>
          </a:blip>
          <a:srcRect t="3260"/>
          <a:stretch/>
        </p:blipFill>
        <p:spPr>
          <a:xfrm>
            <a:off x="2717975" y="1805500"/>
            <a:ext cx="3708025" cy="9354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3"/>
        <p:cNvGrpSpPr/>
        <p:nvPr/>
      </p:nvGrpSpPr>
      <p:grpSpPr>
        <a:xfrm>
          <a:off x="0" y="0"/>
          <a:ext cx="0" cy="0"/>
          <a:chOff x="0" y="0"/>
          <a:chExt cx="0" cy="0"/>
        </a:xfrm>
      </p:grpSpPr>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7"/>
        <p:cNvGrpSpPr/>
        <p:nvPr/>
      </p:nvGrpSpPr>
      <p:grpSpPr>
        <a:xfrm>
          <a:off x="0" y="0"/>
          <a:ext cx="0" cy="0"/>
          <a:chOff x="0" y="0"/>
          <a:chExt cx="0" cy="0"/>
        </a:xfrm>
      </p:grpSpPr>
      <p:sp>
        <p:nvSpPr>
          <p:cNvPr id="838" name="Google Shape;838;p76"/>
          <p:cNvSpPr txBox="1"/>
          <p:nvPr/>
        </p:nvSpPr>
        <p:spPr>
          <a:xfrm>
            <a:off x="0" y="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3 - Set Up</a:t>
            </a:r>
            <a:endParaRPr>
              <a:solidFill>
                <a:srgbClr val="FFFFFF"/>
              </a:solidFill>
            </a:endParaRPr>
          </a:p>
        </p:txBody>
      </p:sp>
      <p:pic>
        <p:nvPicPr>
          <p:cNvPr id="839" name="Google Shape;839;p76" descr="Learn how Practice lessons introduce students to debugging skills with a new concept before giving them time to practice programming with the new skill, either independently or with a partner. This video will help you understand the goals of the lesson, show you what it looks like in the classroom, and give you tips for running and prepping Practice lessons.&#10;&#10;Start learning at http://code.org/ &#10;&#10;Stay in touch with us!&#10;• on Twitter https://twitter.com/codeorg&#10;• on Facebook https://www.facebook.com/Code.org&#10;• on Instagram https://instagram.com/codeorg&#10;• on Tumblr https://blog.code.org &#10;• on LinkedIn https://www.linkedin.com/company/code-org&#10;• on Google+ https://google.com/+codeorg" title="Guide to Practice Lessons">
            <a:hlinkClick r:id="rId4"/>
          </p:cNvPr>
          <p:cNvPicPr preferRelativeResize="0"/>
          <p:nvPr/>
        </p:nvPicPr>
        <p:blipFill>
          <a:blip r:embed="rId5">
            <a:alphaModFix/>
          </a:blip>
          <a:stretch>
            <a:fillRect/>
          </a:stretch>
        </p:blipFill>
        <p:spPr>
          <a:xfrm>
            <a:off x="1458838" y="424200"/>
            <a:ext cx="6226325" cy="4669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2"/>
        <p:cNvGrpSpPr/>
        <p:nvPr/>
      </p:nvGrpSpPr>
      <p:grpSpPr>
        <a:xfrm>
          <a:off x="0" y="0"/>
          <a:ext cx="0" cy="0"/>
          <a:chOff x="0" y="0"/>
          <a:chExt cx="0" cy="0"/>
        </a:xfrm>
      </p:grpSpPr>
      <p:sp>
        <p:nvSpPr>
          <p:cNvPr id="133" name="Google Shape;133;p32"/>
          <p:cNvSpPr txBox="1"/>
          <p:nvPr/>
        </p:nvSpPr>
        <p:spPr>
          <a:xfrm>
            <a:off x="0" y="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1 - Warm Up</a:t>
            </a:r>
            <a:endParaRPr>
              <a:solidFill>
                <a:srgbClr val="FFFFFF"/>
              </a:solidFill>
            </a:endParaRPr>
          </a:p>
        </p:txBody>
      </p:sp>
      <p:sp>
        <p:nvSpPr>
          <p:cNvPr id="134" name="Google Shape;134;p32"/>
          <p:cNvSpPr txBox="1"/>
          <p:nvPr/>
        </p:nvSpPr>
        <p:spPr>
          <a:xfrm>
            <a:off x="4572000" y="2743200"/>
            <a:ext cx="3802800" cy="177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Proxima Nova"/>
                <a:ea typeface="Proxima Nova"/>
                <a:cs typeface="Proxima Nova"/>
                <a:sym typeface="Proxima Nova"/>
              </a:rPr>
              <a:t>Do This: </a:t>
            </a:r>
            <a:endParaRPr sz="2400">
              <a:latin typeface="Proxima Nova"/>
              <a:ea typeface="Proxima Nova"/>
              <a:cs typeface="Proxima Nova"/>
              <a:sym typeface="Proxima Nova"/>
            </a:endParaRPr>
          </a:p>
          <a:p>
            <a:pPr marL="457200" lvl="0" indent="-381000" algn="l" rtl="0">
              <a:spcBef>
                <a:spcPts val="0"/>
              </a:spcBef>
              <a:spcAft>
                <a:spcPts val="0"/>
              </a:spcAft>
              <a:buSzPts val="2400"/>
              <a:buFont typeface="Proxima Nova"/>
              <a:buChar char="●"/>
            </a:pPr>
            <a:r>
              <a:rPr lang="en" sz="2400">
                <a:latin typeface="Proxima Nova"/>
                <a:ea typeface="Proxima Nova"/>
                <a:cs typeface="Proxima Nova"/>
                <a:sym typeface="Proxima Nova"/>
              </a:rPr>
              <a:t>Navigate to Lesson 1, Level 1 on Code Studio</a:t>
            </a:r>
            <a:endParaRPr sz="2400">
              <a:latin typeface="Proxima Nova"/>
              <a:ea typeface="Proxima Nova"/>
              <a:cs typeface="Proxima Nova"/>
              <a:sym typeface="Proxima Nova"/>
            </a:endParaRPr>
          </a:p>
        </p:txBody>
      </p:sp>
      <p:pic>
        <p:nvPicPr>
          <p:cNvPr id="135" name="Google Shape;135;p32"/>
          <p:cNvPicPr preferRelativeResize="0"/>
          <p:nvPr/>
        </p:nvPicPr>
        <p:blipFill>
          <a:blip r:embed="rId4">
            <a:alphaModFix/>
          </a:blip>
          <a:stretch>
            <a:fillRect/>
          </a:stretch>
        </p:blipFill>
        <p:spPr>
          <a:xfrm>
            <a:off x="1259800" y="888625"/>
            <a:ext cx="2052400" cy="3590376"/>
          </a:xfrm>
          <a:prstGeom prst="rect">
            <a:avLst/>
          </a:prstGeom>
          <a:noFill/>
          <a:ln>
            <a:noFill/>
          </a:ln>
        </p:spPr>
      </p:pic>
      <p:pic>
        <p:nvPicPr>
          <p:cNvPr id="136" name="Google Shape;136;p32"/>
          <p:cNvPicPr preferRelativeResize="0"/>
          <p:nvPr/>
        </p:nvPicPr>
        <p:blipFill>
          <a:blip r:embed="rId5">
            <a:alphaModFix/>
          </a:blip>
          <a:stretch>
            <a:fillRect/>
          </a:stretch>
        </p:blipFill>
        <p:spPr>
          <a:xfrm>
            <a:off x="4447700" y="1768925"/>
            <a:ext cx="3457575" cy="46672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3"/>
        <p:cNvGrpSpPr/>
        <p:nvPr/>
      </p:nvGrpSpPr>
      <p:grpSpPr>
        <a:xfrm>
          <a:off x="0" y="0"/>
          <a:ext cx="0" cy="0"/>
          <a:chOff x="0" y="0"/>
          <a:chExt cx="0" cy="0"/>
        </a:xfrm>
      </p:grpSpPr>
      <p:sp>
        <p:nvSpPr>
          <p:cNvPr id="844" name="Google Shape;844;p77"/>
          <p:cNvSpPr txBox="1"/>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rgbClr val="FFFFFF"/>
                </a:solidFill>
                <a:latin typeface="Proxima Nova"/>
                <a:ea typeface="Proxima Nova"/>
                <a:cs typeface="Proxima Nova"/>
                <a:sym typeface="Proxima Nova"/>
              </a:rPr>
              <a:t>Unit 4 - Lesson 3</a:t>
            </a:r>
            <a:endParaRPr sz="3600" b="1">
              <a:solidFill>
                <a:srgbClr val="FFFFFF"/>
              </a:solidFill>
              <a:latin typeface="Proxima Nova"/>
              <a:ea typeface="Proxima Nova"/>
              <a:cs typeface="Proxima Nova"/>
              <a:sym typeface="Proxima Nova"/>
            </a:endParaRPr>
          </a:p>
          <a:p>
            <a:pPr marL="0" lvl="0" indent="0" algn="ctr" rtl="0">
              <a:spcBef>
                <a:spcPts val="0"/>
              </a:spcBef>
              <a:spcAft>
                <a:spcPts val="0"/>
              </a:spcAft>
              <a:buNone/>
            </a:pPr>
            <a:r>
              <a:rPr lang="en" sz="3600" b="1">
                <a:solidFill>
                  <a:srgbClr val="FFFFFF"/>
                </a:solidFill>
                <a:latin typeface="Proxima Nova"/>
                <a:ea typeface="Proxima Nova"/>
                <a:cs typeface="Proxima Nova"/>
                <a:sym typeface="Proxima Nova"/>
              </a:rPr>
              <a:t>Variables Practice</a:t>
            </a:r>
            <a:endParaRPr sz="3600" b="1">
              <a:solidFill>
                <a:srgbClr val="FFFFFF"/>
              </a:solidFill>
              <a:latin typeface="Proxima Nova"/>
              <a:ea typeface="Proxima Nova"/>
              <a:cs typeface="Proxima Nova"/>
              <a:sym typeface="Proxima Nov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8"/>
        <p:cNvGrpSpPr/>
        <p:nvPr/>
      </p:nvGrpSpPr>
      <p:grpSpPr>
        <a:xfrm>
          <a:off x="0" y="0"/>
          <a:ext cx="0" cy="0"/>
          <a:chOff x="0" y="0"/>
          <a:chExt cx="0" cy="0"/>
        </a:xfrm>
      </p:grpSpPr>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2"/>
        <p:cNvGrpSpPr/>
        <p:nvPr/>
      </p:nvGrpSpPr>
      <p:grpSpPr>
        <a:xfrm>
          <a:off x="0" y="0"/>
          <a:ext cx="0" cy="0"/>
          <a:chOff x="0" y="0"/>
          <a:chExt cx="0" cy="0"/>
        </a:xfrm>
      </p:grpSpPr>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6"/>
        <p:cNvGrpSpPr/>
        <p:nvPr/>
      </p:nvGrpSpPr>
      <p:grpSpPr>
        <a:xfrm>
          <a:off x="0" y="0"/>
          <a:ext cx="0" cy="0"/>
          <a:chOff x="0" y="0"/>
          <a:chExt cx="0" cy="0"/>
        </a:xfrm>
      </p:grpSpPr>
      <p:sp>
        <p:nvSpPr>
          <p:cNvPr id="857" name="Google Shape;857;p80"/>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3 - Activity</a:t>
            </a:r>
            <a:endParaRPr>
              <a:solidFill>
                <a:srgbClr val="FFFFFF"/>
              </a:solidFill>
            </a:endParaRPr>
          </a:p>
        </p:txBody>
      </p:sp>
      <p:sp>
        <p:nvSpPr>
          <p:cNvPr id="858" name="Google Shape;858;p80"/>
          <p:cNvSpPr txBox="1"/>
          <p:nvPr/>
        </p:nvSpPr>
        <p:spPr>
          <a:xfrm>
            <a:off x="205300" y="379678"/>
            <a:ext cx="8598600" cy="5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800" b="1">
                <a:latin typeface="Proxima Nova"/>
                <a:ea typeface="Proxima Nova"/>
                <a:cs typeface="Proxima Nova"/>
                <a:sym typeface="Proxima Nova"/>
              </a:rPr>
              <a:t>Debugging:</a:t>
            </a:r>
            <a:r>
              <a:rPr lang="en" sz="1800">
                <a:latin typeface="Proxima Nova"/>
                <a:ea typeface="Proxima Nova"/>
                <a:cs typeface="Proxima Nova"/>
                <a:sym typeface="Proxima Nova"/>
              </a:rPr>
              <a:t> the process of finding and fixing problems in code</a:t>
            </a:r>
            <a:endParaRPr sz="1800">
              <a:latin typeface="Proxima Nova"/>
              <a:ea typeface="Proxima Nova"/>
              <a:cs typeface="Proxima Nova"/>
              <a:sym typeface="Proxima Nova"/>
            </a:endParaRPr>
          </a:p>
          <a:p>
            <a:pPr marL="0" lvl="0" indent="0" algn="l" rtl="0">
              <a:spcBef>
                <a:spcPts val="0"/>
              </a:spcBef>
              <a:spcAft>
                <a:spcPts val="0"/>
              </a:spcAft>
              <a:buClr>
                <a:srgbClr val="000000"/>
              </a:buClr>
              <a:buSzPts val="1100"/>
              <a:buFont typeface="Arial"/>
              <a:buNone/>
            </a:pPr>
            <a:endParaRPr sz="1800">
              <a:latin typeface="Proxima Nova"/>
              <a:ea typeface="Proxima Nova"/>
              <a:cs typeface="Proxima Nova"/>
              <a:sym typeface="Proxima Nova"/>
            </a:endParaRPr>
          </a:p>
          <a:p>
            <a:pPr marL="0" lvl="0" indent="0" algn="l" rtl="0">
              <a:spcBef>
                <a:spcPts val="0"/>
              </a:spcBef>
              <a:spcAft>
                <a:spcPts val="0"/>
              </a:spcAft>
              <a:buNone/>
            </a:pPr>
            <a:endParaRPr sz="1800">
              <a:latin typeface="Proxima Nova"/>
              <a:ea typeface="Proxima Nova"/>
              <a:cs typeface="Proxima Nova"/>
              <a:sym typeface="Proxima Nova"/>
            </a:endParaRPr>
          </a:p>
        </p:txBody>
      </p:sp>
      <p:graphicFrame>
        <p:nvGraphicFramePr>
          <p:cNvPr id="859" name="Google Shape;859;p80"/>
          <p:cNvGraphicFramePr/>
          <p:nvPr/>
        </p:nvGraphicFramePr>
        <p:xfrm>
          <a:off x="210875" y="824578"/>
          <a:ext cx="3000000" cy="3000000"/>
        </p:xfrm>
        <a:graphic>
          <a:graphicData uri="http://schemas.openxmlformats.org/drawingml/2006/table">
            <a:tbl>
              <a:tblPr>
                <a:noFill/>
                <a:tableStyleId>{3F8318A0-F02B-4CE9-9B85-2B3E13FB8B70}</a:tableStyleId>
              </a:tblPr>
              <a:tblGrid>
                <a:gridCol w="4299300">
                  <a:extLst>
                    <a:ext uri="{9D8B030D-6E8A-4147-A177-3AD203B41FA5}">
                      <a16:colId xmlns:a16="http://schemas.microsoft.com/office/drawing/2014/main" val="20000"/>
                    </a:ext>
                  </a:extLst>
                </a:gridCol>
                <a:gridCol w="4299300">
                  <a:extLst>
                    <a:ext uri="{9D8B030D-6E8A-4147-A177-3AD203B41FA5}">
                      <a16:colId xmlns:a16="http://schemas.microsoft.com/office/drawing/2014/main" val="20001"/>
                    </a:ext>
                  </a:extLst>
                </a:gridCol>
              </a:tblGrid>
              <a:tr h="2054600">
                <a:tc>
                  <a:txBody>
                    <a:bodyPr/>
                    <a:lstStyle/>
                    <a:p>
                      <a:pPr marL="0" lvl="0" indent="0" algn="ctr" rtl="0">
                        <a:spcBef>
                          <a:spcPts val="0"/>
                        </a:spcBef>
                        <a:spcAft>
                          <a:spcPts val="0"/>
                        </a:spcAft>
                        <a:buNone/>
                      </a:pPr>
                      <a:r>
                        <a:rPr lang="en" sz="3600" b="1">
                          <a:solidFill>
                            <a:srgbClr val="00ADBC"/>
                          </a:solidFill>
                          <a:latin typeface="Proxima Nova"/>
                          <a:ea typeface="Proxima Nova"/>
                          <a:cs typeface="Proxima Nova"/>
                          <a:sym typeface="Proxima Nova"/>
                        </a:rPr>
                        <a:t>Describe</a:t>
                      </a:r>
                      <a:endParaRPr sz="3600" b="1">
                        <a:solidFill>
                          <a:srgbClr val="00ADBC"/>
                        </a:solidFill>
                        <a:latin typeface="Proxima Nova"/>
                        <a:ea typeface="Proxima Nova"/>
                        <a:cs typeface="Proxima Nova"/>
                        <a:sym typeface="Proxima Nova"/>
                      </a:endParaRPr>
                    </a:p>
                    <a:p>
                      <a:pPr marL="0" lvl="0" indent="0" algn="ctr" rtl="0">
                        <a:spcBef>
                          <a:spcPts val="0"/>
                        </a:spcBef>
                        <a:spcAft>
                          <a:spcPts val="0"/>
                        </a:spcAft>
                        <a:buNone/>
                      </a:pPr>
                      <a:r>
                        <a:rPr lang="en" sz="1800" b="1">
                          <a:solidFill>
                            <a:srgbClr val="999999"/>
                          </a:solidFill>
                          <a:latin typeface="Proxima Nova"/>
                          <a:ea typeface="Proxima Nova"/>
                          <a:cs typeface="Proxima Nova"/>
                          <a:sym typeface="Proxima Nova"/>
                        </a:rPr>
                        <a:t>The Problem</a:t>
                      </a:r>
                      <a:endParaRPr sz="1800" b="1">
                        <a:solidFill>
                          <a:srgbClr val="999999"/>
                        </a:solidFill>
                        <a:latin typeface="Proxima Nova"/>
                        <a:ea typeface="Proxima Nova"/>
                        <a:cs typeface="Proxima Nova"/>
                        <a:sym typeface="Proxima Nova"/>
                      </a:endParaRPr>
                    </a:p>
                    <a:p>
                      <a:pPr marL="0" lvl="0" indent="0" algn="ctr" rtl="0">
                        <a:spcBef>
                          <a:spcPts val="0"/>
                        </a:spcBef>
                        <a:spcAft>
                          <a:spcPts val="0"/>
                        </a:spcAft>
                        <a:buNone/>
                      </a:pPr>
                      <a:endParaRPr sz="1200" b="1">
                        <a:solidFill>
                          <a:srgbClr val="FFA400"/>
                        </a:solidFill>
                        <a:latin typeface="Ubuntu"/>
                        <a:ea typeface="Ubuntu"/>
                        <a:cs typeface="Ubuntu"/>
                        <a:sym typeface="Ubuntu"/>
                      </a:endParaRPr>
                    </a:p>
                    <a:p>
                      <a:pPr marL="0" lvl="0" indent="0" algn="ctr" rtl="0">
                        <a:lnSpc>
                          <a:spcPct val="120000"/>
                        </a:lnSpc>
                        <a:spcBef>
                          <a:spcPts val="0"/>
                        </a:spcBef>
                        <a:spcAft>
                          <a:spcPts val="0"/>
                        </a:spcAft>
                        <a:buNone/>
                      </a:pPr>
                      <a:r>
                        <a:rPr lang="en" sz="1300">
                          <a:solidFill>
                            <a:srgbClr val="5D6770"/>
                          </a:solidFill>
                          <a:latin typeface="Proxima Nova"/>
                          <a:ea typeface="Proxima Nova"/>
                          <a:cs typeface="Proxima Nova"/>
                          <a:sym typeface="Proxima Nova"/>
                        </a:rPr>
                        <a:t>What do you expect it to do?</a:t>
                      </a:r>
                      <a:endParaRPr sz="1300">
                        <a:solidFill>
                          <a:srgbClr val="5D6770"/>
                        </a:solidFill>
                        <a:latin typeface="Proxima Nova"/>
                        <a:ea typeface="Proxima Nova"/>
                        <a:cs typeface="Proxima Nova"/>
                        <a:sym typeface="Proxima Nova"/>
                      </a:endParaRPr>
                    </a:p>
                    <a:p>
                      <a:pPr marL="0" lvl="0" indent="0" algn="ctr" rtl="0">
                        <a:lnSpc>
                          <a:spcPct val="120000"/>
                        </a:lnSpc>
                        <a:spcBef>
                          <a:spcPts val="0"/>
                        </a:spcBef>
                        <a:spcAft>
                          <a:spcPts val="0"/>
                        </a:spcAft>
                        <a:buNone/>
                      </a:pPr>
                      <a:r>
                        <a:rPr lang="en" sz="1300">
                          <a:solidFill>
                            <a:srgbClr val="5D6770"/>
                          </a:solidFill>
                          <a:latin typeface="Proxima Nova"/>
                          <a:ea typeface="Proxima Nova"/>
                          <a:cs typeface="Proxima Nova"/>
                          <a:sym typeface="Proxima Nova"/>
                        </a:rPr>
                        <a:t>What does it actually do?</a:t>
                      </a:r>
                      <a:endParaRPr sz="1300">
                        <a:solidFill>
                          <a:srgbClr val="5D6770"/>
                        </a:solidFill>
                        <a:latin typeface="Proxima Nova"/>
                        <a:ea typeface="Proxima Nova"/>
                        <a:cs typeface="Proxima Nova"/>
                        <a:sym typeface="Proxima Nova"/>
                      </a:endParaRPr>
                    </a:p>
                    <a:p>
                      <a:pPr marL="0" lvl="0" indent="0" algn="ctr" rtl="0">
                        <a:lnSpc>
                          <a:spcPct val="120000"/>
                        </a:lnSpc>
                        <a:spcBef>
                          <a:spcPts val="0"/>
                        </a:spcBef>
                        <a:spcAft>
                          <a:spcPts val="0"/>
                        </a:spcAft>
                        <a:buNone/>
                      </a:pPr>
                      <a:r>
                        <a:rPr lang="en" sz="1300">
                          <a:solidFill>
                            <a:srgbClr val="5D6770"/>
                          </a:solidFill>
                          <a:latin typeface="Proxima Nova"/>
                          <a:ea typeface="Proxima Nova"/>
                          <a:cs typeface="Proxima Nova"/>
                          <a:sym typeface="Proxima Nova"/>
                        </a:rPr>
                        <a:t>Does it always happen?</a:t>
                      </a:r>
                      <a:endParaRPr sz="1300">
                        <a:solidFill>
                          <a:srgbClr val="5D6770"/>
                        </a:solidFill>
                        <a:latin typeface="Proxima Nova"/>
                        <a:ea typeface="Proxima Nova"/>
                        <a:cs typeface="Proxima Nova"/>
                        <a:sym typeface="Proxima Nova"/>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3600" b="1">
                          <a:solidFill>
                            <a:srgbClr val="7665A0"/>
                          </a:solidFill>
                          <a:latin typeface="Proxima Nova"/>
                          <a:ea typeface="Proxima Nova"/>
                          <a:cs typeface="Proxima Nova"/>
                          <a:sym typeface="Proxima Nova"/>
                        </a:rPr>
                        <a:t>Hunt</a:t>
                      </a:r>
                      <a:endParaRPr sz="3600" b="1">
                        <a:solidFill>
                          <a:srgbClr val="7665A0"/>
                        </a:solidFill>
                        <a:latin typeface="Proxima Nova"/>
                        <a:ea typeface="Proxima Nova"/>
                        <a:cs typeface="Proxima Nova"/>
                        <a:sym typeface="Proxima Nova"/>
                      </a:endParaRPr>
                    </a:p>
                    <a:p>
                      <a:pPr marL="0" lvl="0" indent="0" algn="ctr" rtl="0">
                        <a:spcBef>
                          <a:spcPts val="0"/>
                        </a:spcBef>
                        <a:spcAft>
                          <a:spcPts val="0"/>
                        </a:spcAft>
                        <a:buNone/>
                      </a:pPr>
                      <a:r>
                        <a:rPr lang="en" sz="1800" b="1">
                          <a:solidFill>
                            <a:srgbClr val="999999"/>
                          </a:solidFill>
                          <a:latin typeface="Proxima Nova"/>
                          <a:ea typeface="Proxima Nova"/>
                          <a:cs typeface="Proxima Nova"/>
                          <a:sym typeface="Proxima Nova"/>
                        </a:rPr>
                        <a:t>For Bugs</a:t>
                      </a:r>
                      <a:endParaRPr sz="1800" b="1">
                        <a:solidFill>
                          <a:srgbClr val="999999"/>
                        </a:solidFill>
                        <a:latin typeface="Proxima Nova"/>
                        <a:ea typeface="Proxima Nova"/>
                        <a:cs typeface="Proxima Nova"/>
                        <a:sym typeface="Proxima Nova"/>
                      </a:endParaRPr>
                    </a:p>
                    <a:p>
                      <a:pPr marL="0" lvl="0" indent="0" algn="ctr" rtl="0">
                        <a:spcBef>
                          <a:spcPts val="0"/>
                        </a:spcBef>
                        <a:spcAft>
                          <a:spcPts val="0"/>
                        </a:spcAft>
                        <a:buNone/>
                      </a:pPr>
                      <a:endParaRPr sz="1200" b="1">
                        <a:solidFill>
                          <a:srgbClr val="FFA400"/>
                        </a:solidFill>
                        <a:latin typeface="Proxima Nova"/>
                        <a:ea typeface="Proxima Nova"/>
                        <a:cs typeface="Proxima Nova"/>
                        <a:sym typeface="Proxima Nova"/>
                      </a:endParaRPr>
                    </a:p>
                    <a:p>
                      <a:pPr marL="0" marR="0" lvl="0" indent="0" algn="ctr" rtl="0">
                        <a:lnSpc>
                          <a:spcPct val="120000"/>
                        </a:lnSpc>
                        <a:spcBef>
                          <a:spcPts val="0"/>
                        </a:spcBef>
                        <a:spcAft>
                          <a:spcPts val="0"/>
                        </a:spcAft>
                        <a:buNone/>
                      </a:pPr>
                      <a:r>
                        <a:rPr lang="en" sz="1300">
                          <a:solidFill>
                            <a:srgbClr val="5D6770"/>
                          </a:solidFill>
                          <a:latin typeface="Proxima Nova"/>
                          <a:ea typeface="Proxima Nova"/>
                          <a:cs typeface="Proxima Nova"/>
                          <a:sym typeface="Proxima Nova"/>
                        </a:rPr>
                        <a:t>Are there warnings or errors?</a:t>
                      </a:r>
                      <a:endParaRPr sz="1300">
                        <a:solidFill>
                          <a:srgbClr val="5D6770"/>
                        </a:solidFill>
                        <a:latin typeface="Proxima Nova"/>
                        <a:ea typeface="Proxima Nova"/>
                        <a:cs typeface="Proxima Nova"/>
                        <a:sym typeface="Proxima Nova"/>
                      </a:endParaRPr>
                    </a:p>
                    <a:p>
                      <a:pPr marL="0" marR="0" lvl="0" indent="0" algn="ctr" rtl="0">
                        <a:lnSpc>
                          <a:spcPct val="120000"/>
                        </a:lnSpc>
                        <a:spcBef>
                          <a:spcPts val="0"/>
                        </a:spcBef>
                        <a:spcAft>
                          <a:spcPts val="0"/>
                        </a:spcAft>
                        <a:buNone/>
                      </a:pPr>
                      <a:r>
                        <a:rPr lang="en" sz="1300">
                          <a:solidFill>
                            <a:srgbClr val="5D6770"/>
                          </a:solidFill>
                          <a:latin typeface="Proxima Nova"/>
                          <a:ea typeface="Proxima Nova"/>
                          <a:cs typeface="Proxima Nova"/>
                          <a:sym typeface="Proxima Nova"/>
                        </a:rPr>
                        <a:t>What did you change most recently?</a:t>
                      </a:r>
                      <a:endParaRPr sz="1300">
                        <a:solidFill>
                          <a:srgbClr val="5D6770"/>
                        </a:solidFill>
                        <a:latin typeface="Proxima Nova"/>
                        <a:ea typeface="Proxima Nova"/>
                        <a:cs typeface="Proxima Nova"/>
                        <a:sym typeface="Proxima Nova"/>
                      </a:endParaRPr>
                    </a:p>
                    <a:p>
                      <a:pPr marL="0" marR="0" lvl="0" indent="0" algn="ctr" rtl="0">
                        <a:lnSpc>
                          <a:spcPct val="120000"/>
                        </a:lnSpc>
                        <a:spcBef>
                          <a:spcPts val="0"/>
                        </a:spcBef>
                        <a:spcAft>
                          <a:spcPts val="0"/>
                        </a:spcAft>
                        <a:buNone/>
                      </a:pPr>
                      <a:r>
                        <a:rPr lang="en" sz="1300">
                          <a:solidFill>
                            <a:srgbClr val="5D6770"/>
                          </a:solidFill>
                          <a:latin typeface="Proxima Nova"/>
                          <a:ea typeface="Proxima Nova"/>
                          <a:cs typeface="Proxima Nova"/>
                          <a:sym typeface="Proxima Nova"/>
                        </a:rPr>
                        <a:t>Explain your code to someone else</a:t>
                      </a:r>
                      <a:endParaRPr sz="1300">
                        <a:solidFill>
                          <a:srgbClr val="5D6770"/>
                        </a:solidFill>
                        <a:latin typeface="Proxima Nova"/>
                        <a:ea typeface="Proxima Nova"/>
                        <a:cs typeface="Proxima Nova"/>
                        <a:sym typeface="Proxima Nova"/>
                      </a:endParaRPr>
                    </a:p>
                    <a:p>
                      <a:pPr marL="0" marR="0" lvl="0" indent="0" algn="ctr" rtl="0">
                        <a:lnSpc>
                          <a:spcPct val="120000"/>
                        </a:lnSpc>
                        <a:spcBef>
                          <a:spcPts val="0"/>
                        </a:spcBef>
                        <a:spcAft>
                          <a:spcPts val="0"/>
                        </a:spcAft>
                        <a:buNone/>
                      </a:pPr>
                      <a:r>
                        <a:rPr lang="en" sz="1300">
                          <a:solidFill>
                            <a:srgbClr val="5D6770"/>
                          </a:solidFill>
                          <a:latin typeface="Proxima Nova"/>
                          <a:ea typeface="Proxima Nova"/>
                          <a:cs typeface="Proxima Nova"/>
                          <a:sym typeface="Proxima Nova"/>
                        </a:rPr>
                        <a:t>Look for code related to the problem</a:t>
                      </a:r>
                      <a:endParaRPr sz="1300">
                        <a:solidFill>
                          <a:srgbClr val="5D6770"/>
                        </a:solidFill>
                        <a:latin typeface="Proxima Nova"/>
                        <a:ea typeface="Proxima Nova"/>
                        <a:cs typeface="Proxima Nova"/>
                        <a:sym typeface="Proxima Nova"/>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3F3F3"/>
                    </a:solidFill>
                  </a:tcPr>
                </a:tc>
                <a:extLst>
                  <a:ext uri="{0D108BD9-81ED-4DB2-BD59-A6C34878D82A}">
                    <a16:rowId xmlns:a16="http://schemas.microsoft.com/office/drawing/2014/main" val="10000"/>
                  </a:ext>
                </a:extLst>
              </a:tr>
              <a:tr h="1844425">
                <a:tc>
                  <a:txBody>
                    <a:bodyPr/>
                    <a:lstStyle/>
                    <a:p>
                      <a:pPr marL="0" lvl="0" indent="0" algn="ctr" rtl="0">
                        <a:spcBef>
                          <a:spcPts val="0"/>
                        </a:spcBef>
                        <a:spcAft>
                          <a:spcPts val="0"/>
                        </a:spcAft>
                        <a:buNone/>
                      </a:pPr>
                      <a:r>
                        <a:rPr lang="en" sz="3600" b="1">
                          <a:solidFill>
                            <a:srgbClr val="FFA400"/>
                          </a:solidFill>
                          <a:latin typeface="Proxima Nova"/>
                          <a:ea typeface="Proxima Nova"/>
                          <a:cs typeface="Proxima Nova"/>
                          <a:sym typeface="Proxima Nova"/>
                        </a:rPr>
                        <a:t>Try</a:t>
                      </a:r>
                      <a:endParaRPr sz="3600" b="1">
                        <a:solidFill>
                          <a:srgbClr val="FFA400"/>
                        </a:solidFill>
                        <a:latin typeface="Proxima Nova"/>
                        <a:ea typeface="Proxima Nova"/>
                        <a:cs typeface="Proxima Nova"/>
                        <a:sym typeface="Proxima Nova"/>
                      </a:endParaRPr>
                    </a:p>
                    <a:p>
                      <a:pPr marL="0" lvl="0" indent="0" algn="ctr" rtl="0">
                        <a:spcBef>
                          <a:spcPts val="0"/>
                        </a:spcBef>
                        <a:spcAft>
                          <a:spcPts val="0"/>
                        </a:spcAft>
                        <a:buNone/>
                      </a:pPr>
                      <a:r>
                        <a:rPr lang="en" sz="1800" b="1">
                          <a:solidFill>
                            <a:srgbClr val="999999"/>
                          </a:solidFill>
                          <a:latin typeface="Proxima Nova"/>
                          <a:ea typeface="Proxima Nova"/>
                          <a:cs typeface="Proxima Nova"/>
                          <a:sym typeface="Proxima Nova"/>
                        </a:rPr>
                        <a:t>Solutions</a:t>
                      </a:r>
                      <a:endParaRPr sz="1800" b="1">
                        <a:solidFill>
                          <a:srgbClr val="999999"/>
                        </a:solidFill>
                        <a:latin typeface="Proxima Nova"/>
                        <a:ea typeface="Proxima Nova"/>
                        <a:cs typeface="Proxima Nova"/>
                        <a:sym typeface="Proxima Nova"/>
                      </a:endParaRPr>
                    </a:p>
                    <a:p>
                      <a:pPr marL="0" lvl="0" indent="0" algn="ctr" rtl="0">
                        <a:spcBef>
                          <a:spcPts val="0"/>
                        </a:spcBef>
                        <a:spcAft>
                          <a:spcPts val="0"/>
                        </a:spcAft>
                        <a:buNone/>
                      </a:pPr>
                      <a:endParaRPr sz="1200" b="1">
                        <a:solidFill>
                          <a:srgbClr val="FFA400"/>
                        </a:solidFill>
                        <a:latin typeface="Proxima Nova"/>
                        <a:ea typeface="Proxima Nova"/>
                        <a:cs typeface="Proxima Nova"/>
                        <a:sym typeface="Proxima Nova"/>
                      </a:endParaRPr>
                    </a:p>
                    <a:p>
                      <a:pPr marL="0" lvl="0" indent="0" algn="ctr" rtl="0">
                        <a:lnSpc>
                          <a:spcPct val="150000"/>
                        </a:lnSpc>
                        <a:spcBef>
                          <a:spcPts val="0"/>
                        </a:spcBef>
                        <a:spcAft>
                          <a:spcPts val="0"/>
                        </a:spcAft>
                        <a:buNone/>
                      </a:pPr>
                      <a:r>
                        <a:rPr lang="en">
                          <a:solidFill>
                            <a:srgbClr val="5D6770"/>
                          </a:solidFill>
                          <a:latin typeface="Proxima Nova"/>
                          <a:ea typeface="Proxima Nova"/>
                          <a:cs typeface="Proxima Nova"/>
                          <a:sym typeface="Proxima Nova"/>
                        </a:rPr>
                        <a:t>Make a small change</a:t>
                      </a:r>
                      <a:endParaRPr b="1">
                        <a:solidFill>
                          <a:srgbClr val="FFA400"/>
                        </a:solidFill>
                        <a:latin typeface="Proxima Nova"/>
                        <a:ea typeface="Proxima Nova"/>
                        <a:cs typeface="Proxima Nova"/>
                        <a:sym typeface="Proxima Nova"/>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3600" b="1">
                          <a:solidFill>
                            <a:srgbClr val="B9BF15"/>
                          </a:solidFill>
                          <a:latin typeface="Proxima Nova"/>
                          <a:ea typeface="Proxima Nova"/>
                          <a:cs typeface="Proxima Nova"/>
                          <a:sym typeface="Proxima Nova"/>
                        </a:rPr>
                        <a:t>Document</a:t>
                      </a:r>
                      <a:endParaRPr sz="3600" b="1">
                        <a:solidFill>
                          <a:srgbClr val="B9BF15"/>
                        </a:solidFill>
                        <a:latin typeface="Proxima Nova"/>
                        <a:ea typeface="Proxima Nova"/>
                        <a:cs typeface="Proxima Nova"/>
                        <a:sym typeface="Proxima Nova"/>
                      </a:endParaRPr>
                    </a:p>
                    <a:p>
                      <a:pPr marL="0" lvl="0" indent="0" algn="ctr" rtl="0">
                        <a:spcBef>
                          <a:spcPts val="0"/>
                        </a:spcBef>
                        <a:spcAft>
                          <a:spcPts val="0"/>
                        </a:spcAft>
                        <a:buNone/>
                      </a:pPr>
                      <a:r>
                        <a:rPr lang="en" sz="1800" b="1">
                          <a:solidFill>
                            <a:srgbClr val="999999"/>
                          </a:solidFill>
                          <a:latin typeface="Proxima Nova"/>
                          <a:ea typeface="Proxima Nova"/>
                          <a:cs typeface="Proxima Nova"/>
                          <a:sym typeface="Proxima Nova"/>
                        </a:rPr>
                        <a:t>As You Go</a:t>
                      </a:r>
                      <a:endParaRPr sz="1800" b="1">
                        <a:solidFill>
                          <a:srgbClr val="999999"/>
                        </a:solidFill>
                        <a:latin typeface="Proxima Nova"/>
                        <a:ea typeface="Proxima Nova"/>
                        <a:cs typeface="Proxima Nova"/>
                        <a:sym typeface="Proxima Nova"/>
                      </a:endParaRPr>
                    </a:p>
                    <a:p>
                      <a:pPr marL="0" lvl="0" indent="0" algn="ctr" rtl="0">
                        <a:spcBef>
                          <a:spcPts val="0"/>
                        </a:spcBef>
                        <a:spcAft>
                          <a:spcPts val="0"/>
                        </a:spcAft>
                        <a:buNone/>
                      </a:pPr>
                      <a:endParaRPr sz="1200" b="1">
                        <a:solidFill>
                          <a:srgbClr val="FFA400"/>
                        </a:solidFill>
                        <a:latin typeface="Proxima Nova"/>
                        <a:ea typeface="Proxima Nova"/>
                        <a:cs typeface="Proxima Nova"/>
                        <a:sym typeface="Proxima Nova"/>
                      </a:endParaRPr>
                    </a:p>
                    <a:p>
                      <a:pPr marL="0" marR="0" lvl="0" indent="0" algn="ctr" rtl="0">
                        <a:lnSpc>
                          <a:spcPct val="120000"/>
                        </a:lnSpc>
                        <a:spcBef>
                          <a:spcPts val="0"/>
                        </a:spcBef>
                        <a:spcAft>
                          <a:spcPts val="0"/>
                        </a:spcAft>
                        <a:buNone/>
                      </a:pPr>
                      <a:r>
                        <a:rPr lang="en" sz="1300">
                          <a:solidFill>
                            <a:srgbClr val="5D6770"/>
                          </a:solidFill>
                          <a:latin typeface="Proxima Nova"/>
                          <a:ea typeface="Proxima Nova"/>
                          <a:cs typeface="Proxima Nova"/>
                          <a:sym typeface="Proxima Nova"/>
                        </a:rPr>
                        <a:t>What have you learned?</a:t>
                      </a:r>
                      <a:endParaRPr sz="1300">
                        <a:solidFill>
                          <a:srgbClr val="5D6770"/>
                        </a:solidFill>
                        <a:latin typeface="Proxima Nova"/>
                        <a:ea typeface="Proxima Nova"/>
                        <a:cs typeface="Proxima Nova"/>
                        <a:sym typeface="Proxima Nova"/>
                      </a:endParaRPr>
                    </a:p>
                    <a:p>
                      <a:pPr marL="0" marR="0" lvl="0" indent="0" algn="ctr" rtl="0">
                        <a:lnSpc>
                          <a:spcPct val="120000"/>
                        </a:lnSpc>
                        <a:spcBef>
                          <a:spcPts val="0"/>
                        </a:spcBef>
                        <a:spcAft>
                          <a:spcPts val="0"/>
                        </a:spcAft>
                        <a:buNone/>
                      </a:pPr>
                      <a:r>
                        <a:rPr lang="en" sz="1300">
                          <a:solidFill>
                            <a:srgbClr val="5D6770"/>
                          </a:solidFill>
                          <a:latin typeface="Proxima Nova"/>
                          <a:ea typeface="Proxima Nova"/>
                          <a:cs typeface="Proxima Nova"/>
                          <a:sym typeface="Proxima Nova"/>
                        </a:rPr>
                        <a:t>What strategies did you use?</a:t>
                      </a:r>
                      <a:endParaRPr sz="1300">
                        <a:solidFill>
                          <a:srgbClr val="5D6770"/>
                        </a:solidFill>
                        <a:latin typeface="Proxima Nova"/>
                        <a:ea typeface="Proxima Nova"/>
                        <a:cs typeface="Proxima Nova"/>
                        <a:sym typeface="Proxima Nova"/>
                      </a:endParaRPr>
                    </a:p>
                    <a:p>
                      <a:pPr marL="0" marR="0" lvl="0" indent="0" algn="ctr" rtl="0">
                        <a:lnSpc>
                          <a:spcPct val="120000"/>
                        </a:lnSpc>
                        <a:spcBef>
                          <a:spcPts val="0"/>
                        </a:spcBef>
                        <a:spcAft>
                          <a:spcPts val="0"/>
                        </a:spcAft>
                        <a:buNone/>
                      </a:pPr>
                      <a:r>
                        <a:rPr lang="en" sz="1300">
                          <a:solidFill>
                            <a:srgbClr val="5D6770"/>
                          </a:solidFill>
                          <a:latin typeface="Proxima Nova"/>
                          <a:ea typeface="Proxima Nova"/>
                          <a:cs typeface="Proxima Nova"/>
                          <a:sym typeface="Proxima Nova"/>
                        </a:rPr>
                        <a:t>What questions do you have?</a:t>
                      </a:r>
                      <a:endParaRPr sz="1300">
                        <a:solidFill>
                          <a:srgbClr val="5D6770"/>
                        </a:solidFill>
                        <a:latin typeface="Proxima Nova"/>
                        <a:ea typeface="Proxima Nova"/>
                        <a:cs typeface="Proxima Nova"/>
                        <a:sym typeface="Proxima Nova"/>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63"/>
        <p:cNvGrpSpPr/>
        <p:nvPr/>
      </p:nvGrpSpPr>
      <p:grpSpPr>
        <a:xfrm>
          <a:off x="0" y="0"/>
          <a:ext cx="0" cy="0"/>
          <a:chOff x="0" y="0"/>
          <a:chExt cx="0" cy="0"/>
        </a:xfrm>
      </p:grpSpPr>
      <p:sp>
        <p:nvSpPr>
          <p:cNvPr id="864" name="Google Shape;864;p81"/>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3 - Activity</a:t>
            </a:r>
            <a:endParaRPr>
              <a:solidFill>
                <a:srgbClr val="FFFFFF"/>
              </a:solidFill>
            </a:endParaRPr>
          </a:p>
        </p:txBody>
      </p:sp>
      <p:sp>
        <p:nvSpPr>
          <p:cNvPr id="865" name="Google Shape;865;p81"/>
          <p:cNvSpPr txBox="1"/>
          <p:nvPr/>
        </p:nvSpPr>
        <p:spPr>
          <a:xfrm>
            <a:off x="35475" y="306100"/>
            <a:ext cx="9009900" cy="7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Proxima Nova"/>
                <a:ea typeface="Proxima Nova"/>
                <a:cs typeface="Proxima Nova"/>
                <a:sym typeface="Proxima Nova"/>
              </a:rPr>
              <a:t>Specific Debugging Skills for the Day</a:t>
            </a:r>
            <a:endParaRPr sz="3600" b="1">
              <a:latin typeface="Proxima Nova"/>
              <a:ea typeface="Proxima Nova"/>
              <a:cs typeface="Proxima Nova"/>
              <a:sym typeface="Proxima Nova"/>
            </a:endParaRPr>
          </a:p>
          <a:p>
            <a:pPr marL="0" lvl="0" indent="0" algn="ctr" rtl="0">
              <a:spcBef>
                <a:spcPts val="0"/>
              </a:spcBef>
              <a:spcAft>
                <a:spcPts val="0"/>
              </a:spcAft>
              <a:buNone/>
            </a:pPr>
            <a:endParaRPr sz="3600" b="1">
              <a:latin typeface="Proxima Nova"/>
              <a:ea typeface="Proxima Nova"/>
              <a:cs typeface="Proxima Nova"/>
              <a:sym typeface="Proxima Nova"/>
            </a:endParaRPr>
          </a:p>
        </p:txBody>
      </p:sp>
      <p:sp>
        <p:nvSpPr>
          <p:cNvPr id="866" name="Google Shape;866;p81"/>
          <p:cNvSpPr txBox="1"/>
          <p:nvPr/>
        </p:nvSpPr>
        <p:spPr>
          <a:xfrm>
            <a:off x="6278625" y="4070450"/>
            <a:ext cx="2669100" cy="45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roxima Nova"/>
                <a:ea typeface="Proxima Nova"/>
                <a:cs typeface="Proxima Nova"/>
                <a:sym typeface="Proxima Nova"/>
              </a:rPr>
              <a:t>3. Use Watchers to see your variables change values</a:t>
            </a:r>
            <a:endParaRPr b="1">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p:txBody>
      </p:sp>
      <p:pic>
        <p:nvPicPr>
          <p:cNvPr id="867" name="Google Shape;867;p81"/>
          <p:cNvPicPr preferRelativeResize="0"/>
          <p:nvPr/>
        </p:nvPicPr>
        <p:blipFill>
          <a:blip r:embed="rId4">
            <a:alphaModFix/>
          </a:blip>
          <a:stretch>
            <a:fillRect/>
          </a:stretch>
        </p:blipFill>
        <p:spPr>
          <a:xfrm>
            <a:off x="2731777" y="1056100"/>
            <a:ext cx="5762398" cy="3014349"/>
          </a:xfrm>
          <a:prstGeom prst="rect">
            <a:avLst/>
          </a:prstGeom>
          <a:noFill/>
          <a:ln>
            <a:noFill/>
          </a:ln>
        </p:spPr>
      </p:pic>
      <p:sp>
        <p:nvSpPr>
          <p:cNvPr id="868" name="Google Shape;868;p81"/>
          <p:cNvSpPr txBox="1"/>
          <p:nvPr/>
        </p:nvSpPr>
        <p:spPr>
          <a:xfrm>
            <a:off x="754600" y="3307800"/>
            <a:ext cx="1934100" cy="45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roxima Nova"/>
                <a:ea typeface="Proxima Nova"/>
                <a:cs typeface="Proxima Nova"/>
                <a:sym typeface="Proxima Nova"/>
              </a:rPr>
              <a:t>1. Slow down code with the speed slider</a:t>
            </a:r>
            <a:endParaRPr b="1">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p:txBody>
      </p:sp>
      <p:sp>
        <p:nvSpPr>
          <p:cNvPr id="869" name="Google Shape;869;p81"/>
          <p:cNvSpPr txBox="1"/>
          <p:nvPr/>
        </p:nvSpPr>
        <p:spPr>
          <a:xfrm>
            <a:off x="2385925" y="4070450"/>
            <a:ext cx="3129900" cy="45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roxima Nova"/>
                <a:ea typeface="Proxima Nova"/>
                <a:cs typeface="Proxima Nova"/>
                <a:sym typeface="Proxima Nova"/>
              </a:rPr>
              <a:t>2. Use console.log to get output</a:t>
            </a:r>
            <a:endParaRPr b="1">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3"/>
        <p:cNvGrpSpPr/>
        <p:nvPr/>
      </p:nvGrpSpPr>
      <p:grpSpPr>
        <a:xfrm>
          <a:off x="0" y="0"/>
          <a:ext cx="0" cy="0"/>
          <a:chOff x="0" y="0"/>
          <a:chExt cx="0" cy="0"/>
        </a:xfrm>
      </p:grpSpPr>
      <p:sp>
        <p:nvSpPr>
          <p:cNvPr id="874" name="Google Shape;874;p82"/>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3 - Activity</a:t>
            </a:r>
            <a:endParaRPr>
              <a:solidFill>
                <a:srgbClr val="FFFFFF"/>
              </a:solidFill>
            </a:endParaRPr>
          </a:p>
        </p:txBody>
      </p:sp>
      <p:sp>
        <p:nvSpPr>
          <p:cNvPr id="875" name="Google Shape;875;p82"/>
          <p:cNvSpPr txBox="1"/>
          <p:nvPr/>
        </p:nvSpPr>
        <p:spPr>
          <a:xfrm>
            <a:off x="597575" y="306100"/>
            <a:ext cx="7864500" cy="7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Proxima Nova"/>
                <a:ea typeface="Proxima Nova"/>
                <a:cs typeface="Proxima Nova"/>
                <a:sym typeface="Proxima Nova"/>
              </a:rPr>
              <a:t>Variables Practice</a:t>
            </a:r>
            <a:endParaRPr sz="3600" b="1">
              <a:latin typeface="Proxima Nova"/>
              <a:ea typeface="Proxima Nova"/>
              <a:cs typeface="Proxima Nova"/>
              <a:sym typeface="Proxima Nova"/>
            </a:endParaRPr>
          </a:p>
        </p:txBody>
      </p:sp>
      <p:sp>
        <p:nvSpPr>
          <p:cNvPr id="876" name="Google Shape;876;p82"/>
          <p:cNvSpPr txBox="1"/>
          <p:nvPr/>
        </p:nvSpPr>
        <p:spPr>
          <a:xfrm>
            <a:off x="5017425" y="2107800"/>
            <a:ext cx="3802800" cy="177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Proxima Nova"/>
                <a:ea typeface="Proxima Nova"/>
                <a:cs typeface="Proxima Nova"/>
                <a:sym typeface="Proxima Nova"/>
              </a:rPr>
              <a:t>Do This: </a:t>
            </a:r>
            <a:endParaRPr sz="2400">
              <a:latin typeface="Proxima Nova"/>
              <a:ea typeface="Proxima Nova"/>
              <a:cs typeface="Proxima Nova"/>
              <a:sym typeface="Proxima Nova"/>
            </a:endParaRPr>
          </a:p>
          <a:p>
            <a:pPr marL="457200" lvl="0" indent="-381000" algn="l" rtl="0">
              <a:spcBef>
                <a:spcPts val="0"/>
              </a:spcBef>
              <a:spcAft>
                <a:spcPts val="0"/>
              </a:spcAft>
              <a:buSzPts val="2400"/>
              <a:buFont typeface="Proxima Nova"/>
              <a:buChar char="●"/>
            </a:pPr>
            <a:r>
              <a:rPr lang="en" sz="2400">
                <a:latin typeface="Proxima Nova"/>
                <a:ea typeface="Proxima Nova"/>
                <a:cs typeface="Proxima Nova"/>
                <a:sym typeface="Proxima Nova"/>
              </a:rPr>
              <a:t>Navigate to Lesson 3, Level 1 on Code Studio</a:t>
            </a:r>
            <a:endParaRPr sz="2400">
              <a:latin typeface="Proxima Nova"/>
              <a:ea typeface="Proxima Nova"/>
              <a:cs typeface="Proxima Nova"/>
              <a:sym typeface="Proxima Nova"/>
            </a:endParaRPr>
          </a:p>
          <a:p>
            <a:pPr marL="457200" lvl="0" indent="-381000" algn="l" rtl="0">
              <a:spcBef>
                <a:spcPts val="0"/>
              </a:spcBef>
              <a:spcAft>
                <a:spcPts val="0"/>
              </a:spcAft>
              <a:buSzPts val="2400"/>
              <a:buFont typeface="Proxima Nova"/>
              <a:buChar char="●"/>
            </a:pPr>
            <a:r>
              <a:rPr lang="en" sz="2400">
                <a:latin typeface="Proxima Nova"/>
                <a:ea typeface="Proxima Nova"/>
                <a:cs typeface="Proxima Nova"/>
                <a:sym typeface="Proxima Nova"/>
              </a:rPr>
              <a:t>Complete Levels 1-7</a:t>
            </a:r>
            <a:endParaRPr sz="2400">
              <a:latin typeface="Proxima Nova"/>
              <a:ea typeface="Proxima Nova"/>
              <a:cs typeface="Proxima Nova"/>
              <a:sym typeface="Proxima Nova"/>
            </a:endParaRPr>
          </a:p>
        </p:txBody>
      </p:sp>
      <p:pic>
        <p:nvPicPr>
          <p:cNvPr id="877" name="Google Shape;877;p82"/>
          <p:cNvPicPr preferRelativeResize="0"/>
          <p:nvPr/>
        </p:nvPicPr>
        <p:blipFill>
          <a:blip r:embed="rId4">
            <a:alphaModFix/>
          </a:blip>
          <a:stretch>
            <a:fillRect/>
          </a:stretch>
        </p:blipFill>
        <p:spPr>
          <a:xfrm>
            <a:off x="152400" y="1304875"/>
            <a:ext cx="4206975" cy="2748925"/>
          </a:xfrm>
          <a:prstGeom prst="rect">
            <a:avLst/>
          </a:prstGeom>
          <a:noFill/>
          <a:ln>
            <a:noFill/>
          </a:ln>
        </p:spPr>
      </p:pic>
      <p:pic>
        <p:nvPicPr>
          <p:cNvPr id="878" name="Google Shape;878;p82"/>
          <p:cNvPicPr preferRelativeResize="0"/>
          <p:nvPr/>
        </p:nvPicPr>
        <p:blipFill>
          <a:blip r:embed="rId5">
            <a:alphaModFix/>
          </a:blip>
          <a:stretch>
            <a:fillRect/>
          </a:stretch>
        </p:blipFill>
        <p:spPr>
          <a:xfrm>
            <a:off x="4572000" y="1442300"/>
            <a:ext cx="4460851" cy="441668"/>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2"/>
        <p:cNvGrpSpPr/>
        <p:nvPr/>
      </p:nvGrpSpPr>
      <p:grpSpPr>
        <a:xfrm>
          <a:off x="0" y="0"/>
          <a:ext cx="0" cy="0"/>
          <a:chOff x="0" y="0"/>
          <a:chExt cx="0" cy="0"/>
        </a:xfrm>
      </p:grpSpPr>
      <p:sp>
        <p:nvSpPr>
          <p:cNvPr id="883" name="Google Shape;883;p83"/>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3 - Activity</a:t>
            </a:r>
            <a:endParaRPr>
              <a:solidFill>
                <a:srgbClr val="FFFFFF"/>
              </a:solidFill>
            </a:endParaRPr>
          </a:p>
        </p:txBody>
      </p:sp>
      <p:pic>
        <p:nvPicPr>
          <p:cNvPr id="884" name="Google Shape;884;p83" descr="Start learning at http://code.org/ &#10;&#10;Stay in touch with us!&#10;• on Twitter https://twitter.com/codeorg&#10;• on Facebook https://www.facebook.com/Code.org&#10;• on Instagram https://instagram.com/codeorg&#10;• on Tumblr https://blog.code.org &#10;• on LinkedIn https://www.linkedin.com/company/code-org&#10;• on Google+ https://google.com/+codeorg" title="Debugging Global vs. Local Variables">
            <a:hlinkClick r:id="rId4"/>
          </p:cNvPr>
          <p:cNvPicPr preferRelativeResize="0"/>
          <p:nvPr/>
        </p:nvPicPr>
        <p:blipFill>
          <a:blip r:embed="rId5">
            <a:alphaModFix/>
          </a:blip>
          <a:stretch>
            <a:fillRect/>
          </a:stretch>
        </p:blipFill>
        <p:spPr>
          <a:xfrm>
            <a:off x="1612725" y="526661"/>
            <a:ext cx="5918550" cy="4438925"/>
          </a:xfrm>
          <a:prstGeom prst="rect">
            <a:avLst/>
          </a:prstGeom>
          <a:noFill/>
          <a:ln>
            <a:noFill/>
          </a:ln>
        </p:spPr>
      </p:pic>
      <p:sp>
        <p:nvSpPr>
          <p:cNvPr id="885" name="Google Shape;885;p83"/>
          <p:cNvSpPr txBox="1"/>
          <p:nvPr/>
        </p:nvSpPr>
        <p:spPr>
          <a:xfrm>
            <a:off x="145400" y="4426600"/>
            <a:ext cx="1284300" cy="53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u="sng">
                <a:solidFill>
                  <a:schemeClr val="hlink"/>
                </a:solidFill>
                <a:hlinkClick r:id="rId6"/>
              </a:rPr>
              <a:t>Video Download Link</a:t>
            </a:r>
            <a:endParaRPr sz="12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9"/>
        <p:cNvGrpSpPr/>
        <p:nvPr/>
      </p:nvGrpSpPr>
      <p:grpSpPr>
        <a:xfrm>
          <a:off x="0" y="0"/>
          <a:ext cx="0" cy="0"/>
          <a:chOff x="0" y="0"/>
          <a:chExt cx="0" cy="0"/>
        </a:xfrm>
      </p:grpSpPr>
      <p:sp>
        <p:nvSpPr>
          <p:cNvPr id="890" name="Google Shape;890;p84"/>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3 - Activity</a:t>
            </a:r>
            <a:endParaRPr>
              <a:solidFill>
                <a:srgbClr val="FFFFFF"/>
              </a:solidFill>
            </a:endParaRPr>
          </a:p>
        </p:txBody>
      </p:sp>
      <p:sp>
        <p:nvSpPr>
          <p:cNvPr id="891" name="Google Shape;891;p84"/>
          <p:cNvSpPr txBox="1"/>
          <p:nvPr/>
        </p:nvSpPr>
        <p:spPr>
          <a:xfrm>
            <a:off x="599825" y="1439600"/>
            <a:ext cx="7932600" cy="352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Proxima Nova"/>
                <a:ea typeface="Proxima Nova"/>
                <a:cs typeface="Proxima Nova"/>
                <a:sym typeface="Proxima Nova"/>
              </a:rPr>
              <a:t>When you create variables you should:</a:t>
            </a:r>
            <a:endParaRPr sz="2400">
              <a:latin typeface="Proxima Nova"/>
              <a:ea typeface="Proxima Nova"/>
              <a:cs typeface="Proxima Nova"/>
              <a:sym typeface="Proxima Nova"/>
            </a:endParaRPr>
          </a:p>
          <a:p>
            <a:pPr marL="0" lvl="0" indent="0" algn="l" rtl="0">
              <a:spcBef>
                <a:spcPts val="0"/>
              </a:spcBef>
              <a:spcAft>
                <a:spcPts val="0"/>
              </a:spcAft>
              <a:buNone/>
            </a:pPr>
            <a:endParaRPr sz="1200">
              <a:latin typeface="Proxima Nova"/>
              <a:ea typeface="Proxima Nova"/>
              <a:cs typeface="Proxima Nova"/>
              <a:sym typeface="Proxima Nova"/>
            </a:endParaRPr>
          </a:p>
          <a:p>
            <a:pPr marL="457200" lvl="0" indent="-381000" algn="l" rtl="0">
              <a:spcBef>
                <a:spcPts val="0"/>
              </a:spcBef>
              <a:spcAft>
                <a:spcPts val="0"/>
              </a:spcAft>
              <a:buSzPts val="2400"/>
              <a:buFont typeface="Proxima Nova"/>
              <a:buChar char="●"/>
            </a:pPr>
            <a:r>
              <a:rPr lang="en" sz="2400" b="1">
                <a:latin typeface="Proxima Nova"/>
                <a:ea typeface="Proxima Nova"/>
                <a:cs typeface="Proxima Nova"/>
                <a:sym typeface="Proxima Nova"/>
              </a:rPr>
              <a:t>Use </a:t>
            </a:r>
            <a:r>
              <a:rPr lang="en" sz="2400">
                <a:solidFill>
                  <a:srgbClr val="7665A0"/>
                </a:solidFill>
                <a:highlight>
                  <a:srgbClr val="E7E8EA"/>
                </a:highlight>
                <a:latin typeface="Consolas"/>
                <a:ea typeface="Consolas"/>
                <a:cs typeface="Consolas"/>
                <a:sym typeface="Consolas"/>
              </a:rPr>
              <a:t>var</a:t>
            </a:r>
            <a:r>
              <a:rPr lang="en" sz="2400" b="1">
                <a:latin typeface="Proxima Nova"/>
                <a:ea typeface="Proxima Nova"/>
                <a:cs typeface="Proxima Nova"/>
                <a:sym typeface="Proxima Nova"/>
              </a:rPr>
              <a:t> only once. </a:t>
            </a:r>
            <a:r>
              <a:rPr lang="en" sz="2400">
                <a:latin typeface="Proxima Nova"/>
                <a:ea typeface="Proxima Nova"/>
                <a:cs typeface="Proxima Nova"/>
                <a:sym typeface="Proxima Nova"/>
              </a:rPr>
              <a:t>You don't need to create variables twice and this can cause errors. </a:t>
            </a:r>
            <a:endParaRPr sz="2400">
              <a:latin typeface="Proxima Nova"/>
              <a:ea typeface="Proxima Nova"/>
              <a:cs typeface="Proxima Nova"/>
              <a:sym typeface="Proxima Nova"/>
            </a:endParaRPr>
          </a:p>
          <a:p>
            <a:pPr marL="457200" lvl="0" indent="-381000" algn="l" rtl="0">
              <a:spcBef>
                <a:spcPts val="0"/>
              </a:spcBef>
              <a:spcAft>
                <a:spcPts val="0"/>
              </a:spcAft>
              <a:buSzPts val="2400"/>
              <a:buFont typeface="Proxima Nova"/>
              <a:buChar char="●"/>
            </a:pPr>
            <a:r>
              <a:rPr lang="en" sz="2400" b="1">
                <a:latin typeface="Proxima Nova"/>
                <a:ea typeface="Proxima Nova"/>
                <a:cs typeface="Proxima Nova"/>
                <a:sym typeface="Proxima Nova"/>
              </a:rPr>
              <a:t>Create your variables at the top of your program. </a:t>
            </a:r>
            <a:r>
              <a:rPr lang="en" sz="2400">
                <a:latin typeface="Proxima Nova"/>
                <a:ea typeface="Proxima Nova"/>
                <a:cs typeface="Proxima Nova"/>
                <a:sym typeface="Proxima Nova"/>
              </a:rPr>
              <a:t>This keeps your code organized and easier to read for you and others. </a:t>
            </a:r>
            <a:endParaRPr sz="2400">
              <a:latin typeface="Proxima Nova"/>
              <a:ea typeface="Proxima Nova"/>
              <a:cs typeface="Proxima Nova"/>
              <a:sym typeface="Proxima Nova"/>
            </a:endParaRPr>
          </a:p>
          <a:p>
            <a:pPr marL="457200" lvl="0" indent="-381000" algn="l" rtl="0">
              <a:spcBef>
                <a:spcPts val="0"/>
              </a:spcBef>
              <a:spcAft>
                <a:spcPts val="0"/>
              </a:spcAft>
              <a:buSzPts val="2400"/>
              <a:buFont typeface="Proxima Nova"/>
              <a:buChar char="●"/>
            </a:pPr>
            <a:r>
              <a:rPr lang="en" sz="2400" b="1">
                <a:latin typeface="Proxima Nova"/>
                <a:ea typeface="Proxima Nova"/>
                <a:cs typeface="Proxima Nova"/>
                <a:sym typeface="Proxima Nova"/>
              </a:rPr>
              <a:t>Create your variables outside any </a:t>
            </a:r>
            <a:r>
              <a:rPr lang="en" sz="2400">
                <a:solidFill>
                  <a:srgbClr val="7665A0"/>
                </a:solidFill>
                <a:highlight>
                  <a:srgbClr val="E7E8EA"/>
                </a:highlight>
                <a:latin typeface="Consolas"/>
                <a:ea typeface="Consolas"/>
                <a:cs typeface="Consolas"/>
                <a:sym typeface="Consolas"/>
              </a:rPr>
              <a:t>function</a:t>
            </a:r>
            <a:r>
              <a:rPr lang="en" sz="2400">
                <a:latin typeface="Consolas"/>
                <a:ea typeface="Consolas"/>
                <a:cs typeface="Consolas"/>
                <a:sym typeface="Consolas"/>
              </a:rPr>
              <a:t> </a:t>
            </a:r>
            <a:r>
              <a:rPr lang="en" sz="2400" b="1">
                <a:latin typeface="Proxima Nova"/>
                <a:ea typeface="Proxima Nova"/>
                <a:cs typeface="Proxima Nova"/>
                <a:sym typeface="Proxima Nova"/>
              </a:rPr>
              <a:t>or </a:t>
            </a:r>
            <a:r>
              <a:rPr lang="en" sz="2400">
                <a:solidFill>
                  <a:srgbClr val="7665A0"/>
                </a:solidFill>
                <a:highlight>
                  <a:srgbClr val="E7E8EA"/>
                </a:highlight>
                <a:latin typeface="Consolas"/>
                <a:ea typeface="Consolas"/>
                <a:cs typeface="Consolas"/>
                <a:sym typeface="Consolas"/>
              </a:rPr>
              <a:t>onEvent()</a:t>
            </a:r>
            <a:r>
              <a:rPr lang="en" sz="2400">
                <a:latin typeface="Proxima Nova"/>
                <a:ea typeface="Proxima Nova"/>
                <a:cs typeface="Proxima Nova"/>
                <a:sym typeface="Proxima Nova"/>
              </a:rPr>
              <a:t> </a:t>
            </a:r>
            <a:r>
              <a:rPr lang="en" sz="2400" b="1">
                <a:latin typeface="Proxima Nova"/>
                <a:ea typeface="Proxima Nova"/>
                <a:cs typeface="Proxima Nova"/>
                <a:sym typeface="Proxima Nova"/>
              </a:rPr>
              <a:t>bocks.</a:t>
            </a:r>
            <a:r>
              <a:rPr lang="en" sz="2400">
                <a:latin typeface="Proxima Nova"/>
                <a:ea typeface="Proxima Nova"/>
                <a:cs typeface="Proxima Nova"/>
                <a:sym typeface="Proxima Nova"/>
              </a:rPr>
              <a:t> </a:t>
            </a:r>
            <a:endParaRPr sz="2400">
              <a:latin typeface="Proxima Nova"/>
              <a:ea typeface="Proxima Nova"/>
              <a:cs typeface="Proxima Nova"/>
              <a:sym typeface="Proxima Nova"/>
            </a:endParaRPr>
          </a:p>
        </p:txBody>
      </p:sp>
      <p:sp>
        <p:nvSpPr>
          <p:cNvPr id="892" name="Google Shape;892;p84"/>
          <p:cNvSpPr txBox="1"/>
          <p:nvPr/>
        </p:nvSpPr>
        <p:spPr>
          <a:xfrm>
            <a:off x="1072175" y="277575"/>
            <a:ext cx="6987900" cy="109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Proxima Nova"/>
                <a:ea typeface="Proxima Nova"/>
                <a:cs typeface="Proxima Nova"/>
                <a:sym typeface="Proxima Nova"/>
              </a:rPr>
              <a:t>Create Variables Once, At the Top, Outside Functions or onEvent()</a:t>
            </a:r>
            <a:endParaRPr sz="3000" b="1">
              <a:latin typeface="Proxima Nova"/>
              <a:ea typeface="Proxima Nova"/>
              <a:cs typeface="Proxima Nova"/>
              <a:sym typeface="Proxima Nova"/>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6"/>
        <p:cNvGrpSpPr/>
        <p:nvPr/>
      </p:nvGrpSpPr>
      <p:grpSpPr>
        <a:xfrm>
          <a:off x="0" y="0"/>
          <a:ext cx="0" cy="0"/>
          <a:chOff x="0" y="0"/>
          <a:chExt cx="0" cy="0"/>
        </a:xfrm>
      </p:grpSpPr>
      <p:sp>
        <p:nvSpPr>
          <p:cNvPr id="897" name="Google Shape;897;p85"/>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3 - Activity</a:t>
            </a:r>
            <a:endParaRPr>
              <a:solidFill>
                <a:srgbClr val="FFFFFF"/>
              </a:solidFill>
            </a:endParaRPr>
          </a:p>
        </p:txBody>
      </p:sp>
      <p:sp>
        <p:nvSpPr>
          <p:cNvPr id="898" name="Google Shape;898;p85"/>
          <p:cNvSpPr txBox="1"/>
          <p:nvPr/>
        </p:nvSpPr>
        <p:spPr>
          <a:xfrm>
            <a:off x="262425" y="892275"/>
            <a:ext cx="8697600" cy="352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Proxima Nova"/>
                <a:ea typeface="Proxima Nova"/>
                <a:cs typeface="Proxima Nova"/>
                <a:sym typeface="Proxima Nova"/>
              </a:rPr>
              <a:t>There's two types of variables, global and local, and so far we've only used global variables. Here's the main difference between global and local variables.</a:t>
            </a:r>
            <a:endParaRPr sz="1800">
              <a:latin typeface="Proxima Nova"/>
              <a:ea typeface="Proxima Nova"/>
              <a:cs typeface="Proxima Nova"/>
              <a:sym typeface="Proxima Nova"/>
            </a:endParaRPr>
          </a:p>
        </p:txBody>
      </p:sp>
      <p:sp>
        <p:nvSpPr>
          <p:cNvPr id="899" name="Google Shape;899;p85"/>
          <p:cNvSpPr txBox="1"/>
          <p:nvPr/>
        </p:nvSpPr>
        <p:spPr>
          <a:xfrm>
            <a:off x="1072175" y="277575"/>
            <a:ext cx="6987900" cy="109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Proxima Nova"/>
                <a:ea typeface="Proxima Nova"/>
                <a:cs typeface="Proxima Nova"/>
                <a:sym typeface="Proxima Nova"/>
              </a:rPr>
              <a:t>Global vs. Local Variables</a:t>
            </a:r>
            <a:endParaRPr sz="3000" b="1">
              <a:latin typeface="Proxima Nova"/>
              <a:ea typeface="Proxima Nova"/>
              <a:cs typeface="Proxima Nova"/>
              <a:sym typeface="Proxima Nova"/>
            </a:endParaRPr>
          </a:p>
        </p:txBody>
      </p:sp>
      <p:graphicFrame>
        <p:nvGraphicFramePr>
          <p:cNvPr id="900" name="Google Shape;900;p85"/>
          <p:cNvGraphicFramePr/>
          <p:nvPr/>
        </p:nvGraphicFramePr>
        <p:xfrm>
          <a:off x="307675" y="1712275"/>
          <a:ext cx="3000000" cy="3000000"/>
        </p:xfrm>
        <a:graphic>
          <a:graphicData uri="http://schemas.openxmlformats.org/drawingml/2006/table">
            <a:tbl>
              <a:tblPr>
                <a:noFill/>
                <a:tableStyleId>{4F896291-754A-4544-A676-CF308190B313}</a:tableStyleId>
              </a:tblPr>
              <a:tblGrid>
                <a:gridCol w="970950">
                  <a:extLst>
                    <a:ext uri="{9D8B030D-6E8A-4147-A177-3AD203B41FA5}">
                      <a16:colId xmlns:a16="http://schemas.microsoft.com/office/drawing/2014/main" val="20000"/>
                    </a:ext>
                  </a:extLst>
                </a:gridCol>
                <a:gridCol w="2800400">
                  <a:extLst>
                    <a:ext uri="{9D8B030D-6E8A-4147-A177-3AD203B41FA5}">
                      <a16:colId xmlns:a16="http://schemas.microsoft.com/office/drawing/2014/main" val="20001"/>
                    </a:ext>
                  </a:extLst>
                </a:gridCol>
                <a:gridCol w="1270850">
                  <a:extLst>
                    <a:ext uri="{9D8B030D-6E8A-4147-A177-3AD203B41FA5}">
                      <a16:colId xmlns:a16="http://schemas.microsoft.com/office/drawing/2014/main" val="20002"/>
                    </a:ext>
                  </a:extLst>
                </a:gridCol>
                <a:gridCol w="3550200">
                  <a:extLst>
                    <a:ext uri="{9D8B030D-6E8A-4147-A177-3AD203B41FA5}">
                      <a16:colId xmlns:a16="http://schemas.microsoft.com/office/drawing/2014/main" val="20003"/>
                    </a:ext>
                  </a:extLst>
                </a:gridCol>
              </a:tblGrid>
              <a:tr h="249800">
                <a:tc>
                  <a:txBody>
                    <a:bodyPr/>
                    <a:lstStyle/>
                    <a:p>
                      <a:pPr marL="0" lvl="0" indent="0" algn="l" rtl="0">
                        <a:spcBef>
                          <a:spcPts val="0"/>
                        </a:spcBef>
                        <a:spcAft>
                          <a:spcPts val="0"/>
                        </a:spcAft>
                        <a:buNone/>
                      </a:pPr>
                      <a:r>
                        <a:rPr lang="en">
                          <a:solidFill>
                            <a:srgbClr val="FFFFFF"/>
                          </a:solidFill>
                          <a:latin typeface="Proxima Nova"/>
                          <a:ea typeface="Proxima Nova"/>
                          <a:cs typeface="Proxima Nova"/>
                          <a:sym typeface="Proxima Nova"/>
                        </a:rPr>
                        <a:t>Type of Variable</a:t>
                      </a:r>
                      <a:endParaRPr>
                        <a:solidFill>
                          <a:srgbClr val="FFFFFF"/>
                        </a:solidFill>
                        <a:latin typeface="Proxima Nova"/>
                        <a:ea typeface="Proxima Nova"/>
                        <a:cs typeface="Proxima Nova"/>
                        <a:sym typeface="Proxima Nova"/>
                      </a:endParaRPr>
                    </a:p>
                  </a:txBody>
                  <a:tcPr marL="91425" marR="91425" marT="91425" marB="91425">
                    <a:solidFill>
                      <a:srgbClr val="00ADBC"/>
                    </a:solidFill>
                  </a:tcPr>
                </a:tc>
                <a:tc>
                  <a:txBody>
                    <a:bodyPr/>
                    <a:lstStyle/>
                    <a:p>
                      <a:pPr marL="0" lvl="0" indent="0" algn="l" rtl="0">
                        <a:spcBef>
                          <a:spcPts val="0"/>
                        </a:spcBef>
                        <a:spcAft>
                          <a:spcPts val="0"/>
                        </a:spcAft>
                        <a:buNone/>
                      </a:pPr>
                      <a:r>
                        <a:rPr lang="en">
                          <a:solidFill>
                            <a:srgbClr val="FFFFFF"/>
                          </a:solidFill>
                          <a:latin typeface="Proxima Nova"/>
                          <a:ea typeface="Proxima Nova"/>
                          <a:cs typeface="Proxima Nova"/>
                          <a:sym typeface="Proxima Nova"/>
                        </a:rPr>
                        <a:t>How It Works</a:t>
                      </a:r>
                      <a:endParaRPr>
                        <a:solidFill>
                          <a:srgbClr val="FFFFFF"/>
                        </a:solidFill>
                        <a:latin typeface="Proxima Nova"/>
                        <a:ea typeface="Proxima Nova"/>
                        <a:cs typeface="Proxima Nova"/>
                        <a:sym typeface="Proxima Nova"/>
                      </a:endParaRPr>
                    </a:p>
                  </a:txBody>
                  <a:tcPr marL="91425" marR="91425" marT="91425" marB="91425">
                    <a:lnB w="9525" cap="flat" cmpd="sng">
                      <a:solidFill>
                        <a:srgbClr val="9E9E9E"/>
                      </a:solidFill>
                      <a:prstDash val="solid"/>
                      <a:round/>
                      <a:headEnd type="none" w="sm" len="sm"/>
                      <a:tailEnd type="none" w="sm" len="sm"/>
                    </a:lnB>
                    <a:solidFill>
                      <a:srgbClr val="00ADBC"/>
                    </a:solidFill>
                  </a:tcPr>
                </a:tc>
                <a:tc>
                  <a:txBody>
                    <a:bodyPr/>
                    <a:lstStyle/>
                    <a:p>
                      <a:pPr marL="0" lvl="0" indent="0" algn="l" rtl="0">
                        <a:spcBef>
                          <a:spcPts val="0"/>
                        </a:spcBef>
                        <a:spcAft>
                          <a:spcPts val="0"/>
                        </a:spcAft>
                        <a:buNone/>
                      </a:pPr>
                      <a:r>
                        <a:rPr lang="en">
                          <a:solidFill>
                            <a:srgbClr val="FFFFFF"/>
                          </a:solidFill>
                          <a:latin typeface="Proxima Nova"/>
                          <a:ea typeface="Proxima Nova"/>
                          <a:cs typeface="Proxima Nova"/>
                          <a:sym typeface="Proxima Nova"/>
                        </a:rPr>
                        <a:t>How Created</a:t>
                      </a:r>
                      <a:endParaRPr>
                        <a:solidFill>
                          <a:srgbClr val="FFFFFF"/>
                        </a:solidFill>
                        <a:latin typeface="Proxima Nova"/>
                        <a:ea typeface="Proxima Nova"/>
                        <a:cs typeface="Proxima Nova"/>
                        <a:sym typeface="Proxima Nova"/>
                      </a:endParaRPr>
                    </a:p>
                  </a:txBody>
                  <a:tcPr marL="91425" marR="91425" marT="91425" marB="91425">
                    <a:solidFill>
                      <a:srgbClr val="00ADBC"/>
                    </a:solidFill>
                  </a:tcPr>
                </a:tc>
                <a:tc>
                  <a:txBody>
                    <a:bodyPr/>
                    <a:lstStyle/>
                    <a:p>
                      <a:pPr marL="0" lvl="0" indent="0" algn="l" rtl="0">
                        <a:spcBef>
                          <a:spcPts val="0"/>
                        </a:spcBef>
                        <a:spcAft>
                          <a:spcPts val="0"/>
                        </a:spcAft>
                        <a:buNone/>
                      </a:pPr>
                      <a:r>
                        <a:rPr lang="en">
                          <a:solidFill>
                            <a:srgbClr val="FFFFFF"/>
                          </a:solidFill>
                          <a:latin typeface="Proxima Nova"/>
                          <a:ea typeface="Proxima Nova"/>
                          <a:cs typeface="Proxima Nova"/>
                          <a:sym typeface="Proxima Nova"/>
                        </a:rPr>
                        <a:t>Picture</a:t>
                      </a:r>
                      <a:endParaRPr>
                        <a:solidFill>
                          <a:srgbClr val="FFFFFF"/>
                        </a:solidFill>
                        <a:latin typeface="Proxima Nova"/>
                        <a:ea typeface="Proxima Nova"/>
                        <a:cs typeface="Proxima Nova"/>
                        <a:sym typeface="Proxima Nova"/>
                      </a:endParaRPr>
                    </a:p>
                  </a:txBody>
                  <a:tcPr marL="91425" marR="91425" marT="91425" marB="91425">
                    <a:solidFill>
                      <a:srgbClr val="00ADBC"/>
                    </a:solidFill>
                  </a:tcPr>
                </a:tc>
                <a:extLst>
                  <a:ext uri="{0D108BD9-81ED-4DB2-BD59-A6C34878D82A}">
                    <a16:rowId xmlns:a16="http://schemas.microsoft.com/office/drawing/2014/main" val="10000"/>
                  </a:ext>
                </a:extLst>
              </a:tr>
              <a:tr h="1067050">
                <a:tc>
                  <a:txBody>
                    <a:bodyPr/>
                    <a:lstStyle/>
                    <a:p>
                      <a:pPr marL="0" lvl="0" indent="0" algn="ctr" rtl="0">
                        <a:spcBef>
                          <a:spcPts val="0"/>
                        </a:spcBef>
                        <a:spcAft>
                          <a:spcPts val="0"/>
                        </a:spcAft>
                        <a:buNone/>
                      </a:pPr>
                      <a:r>
                        <a:rPr lang="en" b="1">
                          <a:latin typeface="Proxima Nova"/>
                          <a:ea typeface="Proxima Nova"/>
                          <a:cs typeface="Proxima Nova"/>
                          <a:sym typeface="Proxima Nova"/>
                        </a:rPr>
                        <a:t>Global</a:t>
                      </a:r>
                      <a:endParaRPr b="1">
                        <a:latin typeface="Proxima Nova"/>
                        <a:ea typeface="Proxima Nova"/>
                        <a:cs typeface="Proxima Nova"/>
                        <a:sym typeface="Proxima Nova"/>
                      </a:endParaRPr>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
                          <a:latin typeface="Proxima Nova"/>
                          <a:ea typeface="Proxima Nova"/>
                          <a:cs typeface="Proxima Nova"/>
                          <a:sym typeface="Proxima Nova"/>
                        </a:rPr>
                        <a:t>Permanent. Can be used anywhere in your code.</a:t>
                      </a:r>
                      <a:endParaRPr>
                        <a:latin typeface="Proxima Nova"/>
                        <a:ea typeface="Proxima Nova"/>
                        <a:cs typeface="Proxima Nova"/>
                        <a:sym typeface="Proxima Nova"/>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a:solidFill>
                            <a:srgbClr val="7665A0"/>
                          </a:solidFill>
                          <a:highlight>
                            <a:srgbClr val="E7E8EA"/>
                          </a:highlight>
                          <a:latin typeface="Proxima Nova"/>
                          <a:ea typeface="Proxima Nova"/>
                          <a:cs typeface="Proxima Nova"/>
                          <a:sym typeface="Proxima Nova"/>
                        </a:rPr>
                        <a:t>var</a:t>
                      </a:r>
                      <a:r>
                        <a:rPr lang="en">
                          <a:latin typeface="Proxima Nova"/>
                          <a:ea typeface="Proxima Nova"/>
                          <a:cs typeface="Proxima Nova"/>
                          <a:sym typeface="Proxima Nova"/>
                        </a:rPr>
                        <a:t> </a:t>
                      </a:r>
                      <a:r>
                        <a:rPr lang="en">
                          <a:solidFill>
                            <a:schemeClr val="dk1"/>
                          </a:solidFill>
                          <a:latin typeface="Proxima Nova"/>
                          <a:ea typeface="Proxima Nova"/>
                          <a:cs typeface="Proxima Nova"/>
                          <a:sym typeface="Proxima Nova"/>
                        </a:rPr>
                        <a:t>used outside an </a:t>
                      </a:r>
                      <a:r>
                        <a:rPr lang="en">
                          <a:solidFill>
                            <a:srgbClr val="7665A0"/>
                          </a:solidFill>
                          <a:highlight>
                            <a:srgbClr val="E7E8EA"/>
                          </a:highlight>
                          <a:latin typeface="Proxima Nova"/>
                          <a:ea typeface="Proxima Nova"/>
                          <a:cs typeface="Proxima Nova"/>
                          <a:sym typeface="Proxima Nova"/>
                        </a:rPr>
                        <a:t>onEvent()</a:t>
                      </a:r>
                      <a:r>
                        <a:rPr lang="en">
                          <a:solidFill>
                            <a:schemeClr val="dk1"/>
                          </a:solidFill>
                          <a:latin typeface="Proxima Nova"/>
                          <a:ea typeface="Proxima Nova"/>
                          <a:cs typeface="Proxima Nova"/>
                          <a:sym typeface="Proxima Nova"/>
                        </a:rPr>
                        <a:t> </a:t>
                      </a:r>
                      <a:endParaRPr>
                        <a:latin typeface="Proxima Nova"/>
                        <a:ea typeface="Proxima Nova"/>
                        <a:cs typeface="Proxima Nova"/>
                        <a:sym typeface="Proxima Nova"/>
                      </a:endParaRPr>
                    </a:p>
                  </a:txBody>
                  <a:tcPr marL="91425" marR="91425" marT="91425" marB="91425" anchor="ctr">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endParaRPr>
                        <a:latin typeface="Proxima Nova"/>
                        <a:ea typeface="Proxima Nova"/>
                        <a:cs typeface="Proxima Nova"/>
                        <a:sym typeface="Proxima Nova"/>
                      </a:endParaRPr>
                    </a:p>
                  </a:txBody>
                  <a:tcPr marL="91425" marR="91425" marT="91425" marB="91425"/>
                </a:tc>
                <a:extLst>
                  <a:ext uri="{0D108BD9-81ED-4DB2-BD59-A6C34878D82A}">
                    <a16:rowId xmlns:a16="http://schemas.microsoft.com/office/drawing/2014/main" val="10001"/>
                  </a:ext>
                </a:extLst>
              </a:tr>
              <a:tr h="1067050">
                <a:tc>
                  <a:txBody>
                    <a:bodyPr/>
                    <a:lstStyle/>
                    <a:p>
                      <a:pPr marL="0" lvl="0" indent="0" algn="ctr" rtl="0">
                        <a:spcBef>
                          <a:spcPts val="0"/>
                        </a:spcBef>
                        <a:spcAft>
                          <a:spcPts val="0"/>
                        </a:spcAft>
                        <a:buNone/>
                      </a:pPr>
                      <a:r>
                        <a:rPr lang="en" b="1">
                          <a:latin typeface="Proxima Nova"/>
                          <a:ea typeface="Proxima Nova"/>
                          <a:cs typeface="Proxima Nova"/>
                          <a:sym typeface="Proxima Nova"/>
                        </a:rPr>
                        <a:t>Local</a:t>
                      </a:r>
                      <a:endParaRPr b="1">
                        <a:latin typeface="Proxima Nova"/>
                        <a:ea typeface="Proxima Nova"/>
                        <a:cs typeface="Proxima Nova"/>
                        <a:sym typeface="Proxima Nova"/>
                      </a:endParaRPr>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
                          <a:latin typeface="Proxima Nova"/>
                          <a:ea typeface="Proxima Nova"/>
                          <a:cs typeface="Proxima Nova"/>
                          <a:sym typeface="Proxima Nova"/>
                        </a:rPr>
                        <a:t>Temporary. Can be used only in the part of the code where it was created, like inside an </a:t>
                      </a:r>
                      <a:r>
                        <a:rPr lang="en">
                          <a:solidFill>
                            <a:srgbClr val="7665A0"/>
                          </a:solidFill>
                          <a:highlight>
                            <a:srgbClr val="E7E8EA"/>
                          </a:highlight>
                          <a:latin typeface="Proxima Nova"/>
                          <a:ea typeface="Proxima Nova"/>
                          <a:cs typeface="Proxima Nova"/>
                          <a:sym typeface="Proxima Nova"/>
                        </a:rPr>
                        <a:t>onEvent()</a:t>
                      </a:r>
                      <a:r>
                        <a:rPr lang="en">
                          <a:latin typeface="Proxima Nova"/>
                          <a:ea typeface="Proxima Nova"/>
                          <a:cs typeface="Proxima Nova"/>
                          <a:sym typeface="Proxima Nova"/>
                        </a:rPr>
                        <a:t>. Deleted once the </a:t>
                      </a:r>
                      <a:r>
                        <a:rPr lang="en">
                          <a:solidFill>
                            <a:srgbClr val="7665A0"/>
                          </a:solidFill>
                          <a:highlight>
                            <a:srgbClr val="E7E8EA"/>
                          </a:highlight>
                          <a:latin typeface="Proxima Nova"/>
                          <a:ea typeface="Proxima Nova"/>
                          <a:cs typeface="Proxima Nova"/>
                          <a:sym typeface="Proxima Nova"/>
                        </a:rPr>
                        <a:t>onEvent()</a:t>
                      </a:r>
                      <a:r>
                        <a:rPr lang="en">
                          <a:latin typeface="Proxima Nova"/>
                          <a:ea typeface="Proxima Nova"/>
                          <a:cs typeface="Proxima Nova"/>
                          <a:sym typeface="Proxima Nova"/>
                        </a:rPr>
                        <a:t> is done running. </a:t>
                      </a:r>
                      <a:endParaRPr>
                        <a:latin typeface="Proxima Nova"/>
                        <a:ea typeface="Proxima Nova"/>
                        <a:cs typeface="Proxima Nova"/>
                        <a:sym typeface="Proxima Nova"/>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a:solidFill>
                            <a:srgbClr val="7665A0"/>
                          </a:solidFill>
                          <a:highlight>
                            <a:srgbClr val="E7E8EA"/>
                          </a:highlight>
                          <a:latin typeface="Proxima Nova"/>
                          <a:ea typeface="Proxima Nova"/>
                          <a:cs typeface="Proxima Nova"/>
                          <a:sym typeface="Proxima Nova"/>
                        </a:rPr>
                        <a:t>var</a:t>
                      </a:r>
                      <a:r>
                        <a:rPr lang="en">
                          <a:solidFill>
                            <a:schemeClr val="dk1"/>
                          </a:solidFill>
                          <a:latin typeface="Proxima Nova"/>
                          <a:ea typeface="Proxima Nova"/>
                          <a:cs typeface="Proxima Nova"/>
                          <a:sym typeface="Proxima Nova"/>
                        </a:rPr>
                        <a:t> used inside an </a:t>
                      </a:r>
                      <a:r>
                        <a:rPr lang="en">
                          <a:solidFill>
                            <a:srgbClr val="7665A0"/>
                          </a:solidFill>
                          <a:highlight>
                            <a:srgbClr val="E7E8EA"/>
                          </a:highlight>
                          <a:latin typeface="Proxima Nova"/>
                          <a:ea typeface="Proxima Nova"/>
                          <a:cs typeface="Proxima Nova"/>
                          <a:sym typeface="Proxima Nova"/>
                        </a:rPr>
                        <a:t>onEvent()</a:t>
                      </a:r>
                      <a:r>
                        <a:rPr lang="en">
                          <a:solidFill>
                            <a:schemeClr val="dk1"/>
                          </a:solidFill>
                          <a:latin typeface="Proxima Nova"/>
                          <a:ea typeface="Proxima Nova"/>
                          <a:cs typeface="Proxima Nova"/>
                          <a:sym typeface="Proxima Nova"/>
                        </a:rPr>
                        <a:t> </a:t>
                      </a:r>
                      <a:endParaRPr>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txBody>
                  <a:tcPr marL="91425" marR="91425" marT="91425" marB="91425" anchor="ctr">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endParaRPr>
                        <a:latin typeface="Proxima Nova"/>
                        <a:ea typeface="Proxima Nova"/>
                        <a:cs typeface="Proxima Nova"/>
                        <a:sym typeface="Proxima Nova"/>
                      </a:endParaRPr>
                    </a:p>
                  </a:txBody>
                  <a:tcPr marL="91425" marR="91425" marT="91425" marB="91425"/>
                </a:tc>
                <a:extLst>
                  <a:ext uri="{0D108BD9-81ED-4DB2-BD59-A6C34878D82A}">
                    <a16:rowId xmlns:a16="http://schemas.microsoft.com/office/drawing/2014/main" val="10002"/>
                  </a:ext>
                </a:extLst>
              </a:tr>
            </a:tbl>
          </a:graphicData>
        </a:graphic>
      </p:graphicFrame>
      <p:pic>
        <p:nvPicPr>
          <p:cNvPr id="901" name="Google Shape;901;p85"/>
          <p:cNvPicPr preferRelativeResize="0"/>
          <p:nvPr/>
        </p:nvPicPr>
        <p:blipFill>
          <a:blip r:embed="rId4">
            <a:alphaModFix/>
          </a:blip>
          <a:stretch>
            <a:fillRect/>
          </a:stretch>
        </p:blipFill>
        <p:spPr>
          <a:xfrm>
            <a:off x="5453775" y="2400275"/>
            <a:ext cx="2658849" cy="926300"/>
          </a:xfrm>
          <a:prstGeom prst="rect">
            <a:avLst/>
          </a:prstGeom>
          <a:noFill/>
          <a:ln>
            <a:noFill/>
          </a:ln>
        </p:spPr>
      </p:pic>
      <p:pic>
        <p:nvPicPr>
          <p:cNvPr id="902" name="Google Shape;902;p85"/>
          <p:cNvPicPr preferRelativeResize="0"/>
          <p:nvPr/>
        </p:nvPicPr>
        <p:blipFill>
          <a:blip r:embed="rId5">
            <a:alphaModFix/>
          </a:blip>
          <a:stretch>
            <a:fillRect/>
          </a:stretch>
        </p:blipFill>
        <p:spPr>
          <a:xfrm>
            <a:off x="5453775" y="3485400"/>
            <a:ext cx="3191200" cy="87477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6"/>
        <p:cNvGrpSpPr/>
        <p:nvPr/>
      </p:nvGrpSpPr>
      <p:grpSpPr>
        <a:xfrm>
          <a:off x="0" y="0"/>
          <a:ext cx="0" cy="0"/>
          <a:chOff x="0" y="0"/>
          <a:chExt cx="0" cy="0"/>
        </a:xfrm>
      </p:grpSpPr>
      <p:sp>
        <p:nvSpPr>
          <p:cNvPr id="907" name="Google Shape;907;p86"/>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3 - Activity</a:t>
            </a:r>
            <a:endParaRPr>
              <a:solidFill>
                <a:srgbClr val="FFFFFF"/>
              </a:solidFill>
            </a:endParaRPr>
          </a:p>
        </p:txBody>
      </p:sp>
      <p:sp>
        <p:nvSpPr>
          <p:cNvPr id="908" name="Google Shape;908;p86"/>
          <p:cNvSpPr txBox="1"/>
          <p:nvPr/>
        </p:nvSpPr>
        <p:spPr>
          <a:xfrm>
            <a:off x="185700" y="1004725"/>
            <a:ext cx="8772600" cy="382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Local variables will eventually be useful but for now they're most likely to just be confusing. The biggest issue you'll run into right now with local variables is accidentally using </a:t>
            </a:r>
            <a:r>
              <a:rPr lang="en">
                <a:solidFill>
                  <a:srgbClr val="7665A0"/>
                </a:solidFill>
                <a:highlight>
                  <a:srgbClr val="E7E8EA"/>
                </a:highlight>
                <a:latin typeface="Consolas"/>
                <a:ea typeface="Consolas"/>
                <a:cs typeface="Consolas"/>
                <a:sym typeface="Consolas"/>
              </a:rPr>
              <a:t>var</a:t>
            </a:r>
            <a:r>
              <a:rPr lang="en">
                <a:latin typeface="Proxima Nova"/>
                <a:ea typeface="Proxima Nova"/>
                <a:cs typeface="Proxima Nova"/>
                <a:sym typeface="Proxima Nova"/>
              </a:rPr>
              <a:t> inside of an </a:t>
            </a:r>
            <a:r>
              <a:rPr lang="en">
                <a:solidFill>
                  <a:srgbClr val="7665A0"/>
                </a:solidFill>
                <a:highlight>
                  <a:srgbClr val="E7E8EA"/>
                </a:highlight>
                <a:latin typeface="Consolas"/>
                <a:ea typeface="Consolas"/>
                <a:cs typeface="Consolas"/>
                <a:sym typeface="Consolas"/>
              </a:rPr>
              <a:t>onEvent()</a:t>
            </a:r>
            <a:r>
              <a:rPr lang="en">
                <a:latin typeface="Proxima Nova"/>
                <a:ea typeface="Proxima Nova"/>
                <a:cs typeface="Proxima Nova"/>
                <a:sym typeface="Proxima Nova"/>
              </a:rPr>
              <a:t> or </a:t>
            </a:r>
            <a:r>
              <a:rPr lang="en">
                <a:solidFill>
                  <a:srgbClr val="7665A0"/>
                </a:solidFill>
                <a:highlight>
                  <a:srgbClr val="E7E8EA"/>
                </a:highlight>
                <a:latin typeface="Proxima Nova"/>
                <a:ea typeface="Proxima Nova"/>
                <a:cs typeface="Proxima Nova"/>
                <a:sym typeface="Proxima Nova"/>
              </a:rPr>
              <a:t>function</a:t>
            </a:r>
            <a:r>
              <a:rPr lang="en">
                <a:latin typeface="Proxima Nova"/>
                <a:ea typeface="Proxima Nova"/>
                <a:cs typeface="Proxima Nova"/>
                <a:sym typeface="Proxima Nova"/>
              </a:rPr>
              <a:t>. Here's what the code usually looks like:</a:t>
            </a: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This code is pretty confusing. While it looks like there's only one variable being used, it actually has two variables, one local and one global, and they're both named count! Changing the value on one will have no impact on the other. This can cause unexpected behavior in your code and it can get tricky to debug. </a:t>
            </a: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The best way to avoid these issues is to </a:t>
            </a:r>
            <a:r>
              <a:rPr lang="en" b="1">
                <a:latin typeface="Proxima Nova"/>
                <a:ea typeface="Proxima Nova"/>
                <a:cs typeface="Proxima Nova"/>
                <a:sym typeface="Proxima Nova"/>
              </a:rPr>
              <a:t>make sure for now that you're not using </a:t>
            </a:r>
            <a:r>
              <a:rPr lang="en">
                <a:solidFill>
                  <a:srgbClr val="7665A0"/>
                </a:solidFill>
                <a:highlight>
                  <a:srgbClr val="E7E8EA"/>
                </a:highlight>
                <a:latin typeface="Consolas"/>
                <a:ea typeface="Consolas"/>
                <a:cs typeface="Consolas"/>
                <a:sym typeface="Consolas"/>
              </a:rPr>
              <a:t>var</a:t>
            </a:r>
            <a:r>
              <a:rPr lang="en">
                <a:latin typeface="Proxima Nova"/>
                <a:ea typeface="Proxima Nova"/>
                <a:cs typeface="Proxima Nova"/>
                <a:sym typeface="Proxima Nova"/>
              </a:rPr>
              <a:t> </a:t>
            </a:r>
            <a:r>
              <a:rPr lang="en" b="1">
                <a:latin typeface="Proxima Nova"/>
                <a:ea typeface="Proxima Nova"/>
                <a:cs typeface="Proxima Nova"/>
                <a:sym typeface="Proxima Nova"/>
              </a:rPr>
              <a:t>inside of an </a:t>
            </a:r>
            <a:r>
              <a:rPr lang="en">
                <a:solidFill>
                  <a:srgbClr val="7665A0"/>
                </a:solidFill>
                <a:highlight>
                  <a:srgbClr val="E7E8EA"/>
                </a:highlight>
                <a:latin typeface="Consolas"/>
                <a:ea typeface="Consolas"/>
                <a:cs typeface="Consolas"/>
                <a:sym typeface="Consolas"/>
              </a:rPr>
              <a:t>onEvent()</a:t>
            </a:r>
            <a:r>
              <a:rPr lang="en">
                <a:latin typeface="Proxima Nova"/>
                <a:ea typeface="Proxima Nova"/>
                <a:cs typeface="Proxima Nova"/>
                <a:sym typeface="Proxima Nova"/>
              </a:rPr>
              <a:t> </a:t>
            </a:r>
            <a:r>
              <a:rPr lang="en" b="1">
                <a:latin typeface="Proxima Nova"/>
                <a:ea typeface="Proxima Nova"/>
                <a:cs typeface="Proxima Nova"/>
                <a:sym typeface="Proxima Nova"/>
              </a:rPr>
              <a:t>or </a:t>
            </a:r>
            <a:r>
              <a:rPr lang="en">
                <a:solidFill>
                  <a:srgbClr val="7665A0"/>
                </a:solidFill>
                <a:highlight>
                  <a:srgbClr val="E7E8EA"/>
                </a:highlight>
                <a:latin typeface="Proxima Nova"/>
                <a:ea typeface="Proxima Nova"/>
                <a:cs typeface="Proxima Nova"/>
                <a:sym typeface="Proxima Nova"/>
              </a:rPr>
              <a:t>function</a:t>
            </a:r>
            <a:r>
              <a:rPr lang="en">
                <a:latin typeface="Proxima Nova"/>
                <a:ea typeface="Proxima Nova"/>
                <a:cs typeface="Proxima Nova"/>
                <a:sym typeface="Proxima Nova"/>
              </a:rPr>
              <a:t>. If you run into a tricky debugging problem, check if you're accidentally creating a local variable. </a:t>
            </a:r>
            <a:endParaRPr>
              <a:latin typeface="Proxima Nova"/>
              <a:ea typeface="Proxima Nova"/>
              <a:cs typeface="Proxima Nova"/>
              <a:sym typeface="Proxima Nova"/>
            </a:endParaRPr>
          </a:p>
        </p:txBody>
      </p:sp>
      <p:sp>
        <p:nvSpPr>
          <p:cNvPr id="909" name="Google Shape;909;p86"/>
          <p:cNvSpPr txBox="1"/>
          <p:nvPr/>
        </p:nvSpPr>
        <p:spPr>
          <a:xfrm>
            <a:off x="841800" y="307550"/>
            <a:ext cx="7460400" cy="60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Proxima Nova"/>
                <a:ea typeface="Proxima Nova"/>
                <a:cs typeface="Proxima Nova"/>
                <a:sym typeface="Proxima Nova"/>
              </a:rPr>
              <a:t>Avoiding Local Variables and Debugging</a:t>
            </a:r>
            <a:endParaRPr sz="3000" b="1">
              <a:latin typeface="Proxima Nova"/>
              <a:ea typeface="Proxima Nova"/>
              <a:cs typeface="Proxima Nova"/>
              <a:sym typeface="Proxima Nova"/>
            </a:endParaRPr>
          </a:p>
        </p:txBody>
      </p:sp>
      <p:pic>
        <p:nvPicPr>
          <p:cNvPr id="910" name="Google Shape;910;p86"/>
          <p:cNvPicPr preferRelativeResize="0"/>
          <p:nvPr/>
        </p:nvPicPr>
        <p:blipFill>
          <a:blip r:embed="rId4">
            <a:alphaModFix/>
          </a:blip>
          <a:stretch>
            <a:fillRect/>
          </a:stretch>
        </p:blipFill>
        <p:spPr>
          <a:xfrm>
            <a:off x="2513350" y="1858788"/>
            <a:ext cx="4117300" cy="1425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
        <p:cNvGrpSpPr/>
        <p:nvPr/>
      </p:nvGrpSpPr>
      <p:grpSpPr>
        <a:xfrm>
          <a:off x="0" y="0"/>
          <a:ext cx="0" cy="0"/>
          <a:chOff x="0" y="0"/>
          <a:chExt cx="0" cy="0"/>
        </a:xfrm>
      </p:grpSpPr>
      <p:sp>
        <p:nvSpPr>
          <p:cNvPr id="141" name="Google Shape;141;p33"/>
          <p:cNvSpPr txBox="1"/>
          <p:nvPr/>
        </p:nvSpPr>
        <p:spPr>
          <a:xfrm>
            <a:off x="0" y="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1 - Warm Up</a:t>
            </a:r>
            <a:endParaRPr>
              <a:solidFill>
                <a:srgbClr val="FFFFFF"/>
              </a:solidFill>
            </a:endParaRPr>
          </a:p>
        </p:txBody>
      </p:sp>
      <p:sp>
        <p:nvSpPr>
          <p:cNvPr id="142" name="Google Shape;142;p33"/>
          <p:cNvSpPr txBox="1"/>
          <p:nvPr/>
        </p:nvSpPr>
        <p:spPr>
          <a:xfrm>
            <a:off x="1744200" y="727275"/>
            <a:ext cx="5655600" cy="352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Proxima Nova"/>
                <a:ea typeface="Proxima Nova"/>
                <a:cs typeface="Proxima Nova"/>
                <a:sym typeface="Proxima Nova"/>
              </a:rPr>
              <a:t>Prompt: </a:t>
            </a:r>
            <a:endParaRPr sz="3600">
              <a:solidFill>
                <a:srgbClr val="000000"/>
              </a:solidFill>
              <a:latin typeface="Proxima Nova"/>
              <a:ea typeface="Proxima Nova"/>
              <a:cs typeface="Proxima Nova"/>
              <a:sym typeface="Proxima Nova"/>
            </a:endParaRPr>
          </a:p>
          <a:p>
            <a:pPr marL="0" lvl="0" indent="0" algn="ctr" rtl="0">
              <a:spcBef>
                <a:spcPts val="0"/>
              </a:spcBef>
              <a:spcAft>
                <a:spcPts val="0"/>
              </a:spcAft>
              <a:buNone/>
            </a:pPr>
            <a:r>
              <a:rPr lang="en" sz="2400">
                <a:latin typeface="Proxima Nova"/>
                <a:ea typeface="Proxima Nova"/>
                <a:cs typeface="Proxima Nova"/>
                <a:sym typeface="Proxima Nova"/>
              </a:rPr>
              <a:t>These are samples of the kinds of apps you'll be able to build by the end of this unit. As you go through them, write down at least two examples where the app seems to be keeping track of a piece of information or using it to make a decision.</a:t>
            </a:r>
            <a:r>
              <a:rPr lang="en" sz="3000">
                <a:latin typeface="Proxima Nova"/>
                <a:ea typeface="Proxima Nova"/>
                <a:cs typeface="Proxima Nova"/>
                <a:sym typeface="Proxima Nova"/>
              </a:rPr>
              <a:t> </a:t>
            </a:r>
            <a:endParaRPr sz="3000">
              <a:solidFill>
                <a:srgbClr val="000000"/>
              </a:solidFill>
              <a:latin typeface="Proxima Nova"/>
              <a:ea typeface="Proxima Nova"/>
              <a:cs typeface="Proxima Nova"/>
              <a:sym typeface="Proxima Nova"/>
            </a:endParaRPr>
          </a:p>
          <a:p>
            <a:pPr marL="0" lvl="0" indent="0" algn="ctr" rtl="0">
              <a:spcBef>
                <a:spcPts val="0"/>
              </a:spcBef>
              <a:spcAft>
                <a:spcPts val="0"/>
              </a:spcAft>
              <a:buNone/>
            </a:pPr>
            <a:endParaRPr sz="3000">
              <a:latin typeface="Proxima Nova"/>
              <a:ea typeface="Proxima Nova"/>
              <a:cs typeface="Proxima Nova"/>
              <a:sym typeface="Proxima Nova"/>
            </a:endParaRPr>
          </a:p>
          <a:p>
            <a:pPr marL="0" lvl="0" indent="0" algn="l" rtl="0">
              <a:spcBef>
                <a:spcPts val="0"/>
              </a:spcBef>
              <a:spcAft>
                <a:spcPts val="0"/>
              </a:spcAft>
              <a:buNone/>
            </a:pPr>
            <a:endParaRPr sz="2400">
              <a:latin typeface="Proxima Nova"/>
              <a:ea typeface="Proxima Nova"/>
              <a:cs typeface="Proxima Nova"/>
              <a:sym typeface="Proxima Nova"/>
            </a:endParaRPr>
          </a:p>
        </p:txBody>
      </p:sp>
      <p:pic>
        <p:nvPicPr>
          <p:cNvPr id="143" name="Google Shape;143;p33"/>
          <p:cNvPicPr preferRelativeResize="0"/>
          <p:nvPr/>
        </p:nvPicPr>
        <p:blipFill>
          <a:blip r:embed="rId4">
            <a:alphaModFix/>
          </a:blip>
          <a:stretch>
            <a:fillRect/>
          </a:stretch>
        </p:blipFill>
        <p:spPr>
          <a:xfrm>
            <a:off x="198800" y="497050"/>
            <a:ext cx="1260225" cy="2198951"/>
          </a:xfrm>
          <a:prstGeom prst="rect">
            <a:avLst/>
          </a:prstGeom>
          <a:noFill/>
          <a:ln>
            <a:noFill/>
          </a:ln>
        </p:spPr>
      </p:pic>
      <p:pic>
        <p:nvPicPr>
          <p:cNvPr id="144" name="Google Shape;144;p33"/>
          <p:cNvPicPr preferRelativeResize="0"/>
          <p:nvPr/>
        </p:nvPicPr>
        <p:blipFill>
          <a:blip r:embed="rId5">
            <a:alphaModFix/>
          </a:blip>
          <a:stretch>
            <a:fillRect/>
          </a:stretch>
        </p:blipFill>
        <p:spPr>
          <a:xfrm>
            <a:off x="198799" y="2809000"/>
            <a:ext cx="1260225" cy="2207818"/>
          </a:xfrm>
          <a:prstGeom prst="rect">
            <a:avLst/>
          </a:prstGeom>
          <a:noFill/>
          <a:ln>
            <a:noFill/>
          </a:ln>
        </p:spPr>
      </p:pic>
      <p:pic>
        <p:nvPicPr>
          <p:cNvPr id="145" name="Google Shape;145;p33"/>
          <p:cNvPicPr preferRelativeResize="0"/>
          <p:nvPr/>
        </p:nvPicPr>
        <p:blipFill>
          <a:blip r:embed="rId6">
            <a:alphaModFix/>
          </a:blip>
          <a:stretch>
            <a:fillRect/>
          </a:stretch>
        </p:blipFill>
        <p:spPr>
          <a:xfrm>
            <a:off x="7698575" y="494238"/>
            <a:ext cx="1260225" cy="220458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4"/>
        <p:cNvGrpSpPr/>
        <p:nvPr/>
      </p:nvGrpSpPr>
      <p:grpSpPr>
        <a:xfrm>
          <a:off x="0" y="0"/>
          <a:ext cx="0" cy="0"/>
          <a:chOff x="0" y="0"/>
          <a:chExt cx="0" cy="0"/>
        </a:xfrm>
      </p:grpSpPr>
      <p:sp>
        <p:nvSpPr>
          <p:cNvPr id="915" name="Google Shape;915;p87"/>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3 - Activity</a:t>
            </a:r>
            <a:endParaRPr>
              <a:solidFill>
                <a:srgbClr val="FFFFFF"/>
              </a:solidFill>
            </a:endParaRPr>
          </a:p>
        </p:txBody>
      </p:sp>
      <p:sp>
        <p:nvSpPr>
          <p:cNvPr id="916" name="Google Shape;916;p87"/>
          <p:cNvSpPr txBox="1"/>
          <p:nvPr/>
        </p:nvSpPr>
        <p:spPr>
          <a:xfrm>
            <a:off x="597575" y="306100"/>
            <a:ext cx="7864500" cy="7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Proxima Nova"/>
                <a:ea typeface="Proxima Nova"/>
                <a:cs typeface="Proxima Nova"/>
                <a:sym typeface="Proxima Nova"/>
              </a:rPr>
              <a:t>Do This:</a:t>
            </a:r>
            <a:endParaRPr sz="3600" b="1">
              <a:latin typeface="Proxima Nova"/>
              <a:ea typeface="Proxima Nova"/>
              <a:cs typeface="Proxima Nova"/>
              <a:sym typeface="Proxima Nova"/>
            </a:endParaRPr>
          </a:p>
        </p:txBody>
      </p:sp>
      <p:sp>
        <p:nvSpPr>
          <p:cNvPr id="917" name="Google Shape;917;p87"/>
          <p:cNvSpPr txBox="1"/>
          <p:nvPr/>
        </p:nvSpPr>
        <p:spPr>
          <a:xfrm>
            <a:off x="2064800" y="1306625"/>
            <a:ext cx="5124600" cy="17706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Proxima Nova"/>
              <a:buChar char="●"/>
            </a:pPr>
            <a:r>
              <a:rPr lang="en" sz="2400">
                <a:latin typeface="Proxima Nova"/>
                <a:ea typeface="Proxima Nova"/>
                <a:cs typeface="Proxima Nova"/>
                <a:sym typeface="Proxima Nova"/>
              </a:rPr>
              <a:t>Review Lesson 8</a:t>
            </a:r>
            <a:endParaRPr sz="2400">
              <a:latin typeface="Proxima Nova"/>
              <a:ea typeface="Proxima Nova"/>
              <a:cs typeface="Proxima Nova"/>
              <a:sym typeface="Proxima Nova"/>
            </a:endParaRPr>
          </a:p>
          <a:p>
            <a:pPr marL="457200" lvl="0" indent="-381000" algn="l" rtl="0">
              <a:spcBef>
                <a:spcPts val="0"/>
              </a:spcBef>
              <a:spcAft>
                <a:spcPts val="0"/>
              </a:spcAft>
              <a:buSzPts val="2400"/>
              <a:buFont typeface="Proxima Nova"/>
              <a:buChar char="●"/>
            </a:pPr>
            <a:r>
              <a:rPr lang="en" sz="2400">
                <a:latin typeface="Proxima Nova"/>
                <a:ea typeface="Proxima Nova"/>
                <a:cs typeface="Proxima Nova"/>
                <a:sym typeface="Proxima Nova"/>
              </a:rPr>
              <a:t>Finish Levels 9-10</a:t>
            </a:r>
            <a:endParaRPr sz="2400">
              <a:latin typeface="Proxima Nova"/>
              <a:ea typeface="Proxima Nova"/>
              <a:cs typeface="Proxima Nova"/>
              <a:sym typeface="Proxima Nova"/>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21"/>
        <p:cNvGrpSpPr/>
        <p:nvPr/>
      </p:nvGrpSpPr>
      <p:grpSpPr>
        <a:xfrm>
          <a:off x="0" y="0"/>
          <a:ext cx="0" cy="0"/>
          <a:chOff x="0" y="0"/>
          <a:chExt cx="0" cy="0"/>
        </a:xfrm>
      </p:grpSpPr>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25"/>
        <p:cNvGrpSpPr/>
        <p:nvPr/>
      </p:nvGrpSpPr>
      <p:grpSpPr>
        <a:xfrm>
          <a:off x="0" y="0"/>
          <a:ext cx="0" cy="0"/>
          <a:chOff x="0" y="0"/>
          <a:chExt cx="0" cy="0"/>
        </a:xfrm>
      </p:grpSpPr>
      <p:sp>
        <p:nvSpPr>
          <p:cNvPr id="926" name="Google Shape;926;p89"/>
          <p:cNvSpPr txBox="1"/>
          <p:nvPr/>
        </p:nvSpPr>
        <p:spPr>
          <a:xfrm>
            <a:off x="554850" y="734800"/>
            <a:ext cx="7932600" cy="352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Proxima Nova"/>
                <a:ea typeface="Proxima Nova"/>
                <a:cs typeface="Proxima Nova"/>
                <a:sym typeface="Proxima Nova"/>
              </a:rPr>
              <a:t>Prompt: </a:t>
            </a:r>
            <a:endParaRPr sz="3000" b="1">
              <a:latin typeface="Proxima Nova"/>
              <a:ea typeface="Proxima Nova"/>
              <a:cs typeface="Proxima Nova"/>
              <a:sym typeface="Proxima Nova"/>
            </a:endParaRPr>
          </a:p>
          <a:p>
            <a:pPr marL="0" lvl="0" indent="0" algn="ctr" rtl="0">
              <a:spcBef>
                <a:spcPts val="0"/>
              </a:spcBef>
              <a:spcAft>
                <a:spcPts val="0"/>
              </a:spcAft>
              <a:buNone/>
            </a:pPr>
            <a:endParaRPr sz="3600">
              <a:solidFill>
                <a:srgbClr val="000000"/>
              </a:solidFill>
              <a:latin typeface="Proxima Nova"/>
              <a:ea typeface="Proxima Nova"/>
              <a:cs typeface="Proxima Nova"/>
              <a:sym typeface="Proxima Nova"/>
            </a:endParaRPr>
          </a:p>
          <a:p>
            <a:pPr marL="0" lvl="0" indent="0" algn="ctr" rtl="0">
              <a:spcBef>
                <a:spcPts val="0"/>
              </a:spcBef>
              <a:spcAft>
                <a:spcPts val="0"/>
              </a:spcAft>
              <a:buNone/>
            </a:pPr>
            <a:r>
              <a:rPr lang="en" sz="3600">
                <a:latin typeface="Proxima Nova"/>
                <a:ea typeface="Proxima Nova"/>
                <a:cs typeface="Proxima Nova"/>
                <a:sym typeface="Proxima Nova"/>
              </a:rPr>
              <a:t>What aspects of working with variables do you feel like clicked today? What do you still feel like you have trouble with?</a:t>
            </a:r>
            <a:endParaRPr sz="3600">
              <a:solidFill>
                <a:srgbClr val="000000"/>
              </a:solidFill>
              <a:latin typeface="Proxima Nova"/>
              <a:ea typeface="Proxima Nova"/>
              <a:cs typeface="Proxima Nova"/>
              <a:sym typeface="Proxima Nova"/>
            </a:endParaRPr>
          </a:p>
          <a:p>
            <a:pPr marL="0" lvl="0" indent="0" algn="ctr" rtl="0">
              <a:spcBef>
                <a:spcPts val="0"/>
              </a:spcBef>
              <a:spcAft>
                <a:spcPts val="0"/>
              </a:spcAft>
              <a:buNone/>
            </a:pPr>
            <a:endParaRPr sz="3000">
              <a:latin typeface="Proxima Nova"/>
              <a:ea typeface="Proxima Nova"/>
              <a:cs typeface="Proxima Nova"/>
              <a:sym typeface="Proxima Nova"/>
            </a:endParaRPr>
          </a:p>
          <a:p>
            <a:pPr marL="0" lvl="0" indent="0" algn="l" rtl="0">
              <a:spcBef>
                <a:spcPts val="0"/>
              </a:spcBef>
              <a:spcAft>
                <a:spcPts val="0"/>
              </a:spcAft>
              <a:buNone/>
            </a:pPr>
            <a:endParaRPr sz="2400">
              <a:latin typeface="Proxima Nova"/>
              <a:ea typeface="Proxima Nova"/>
              <a:cs typeface="Proxima Nova"/>
              <a:sym typeface="Proxima Nova"/>
            </a:endParaRPr>
          </a:p>
        </p:txBody>
      </p:sp>
      <p:sp>
        <p:nvSpPr>
          <p:cNvPr id="927" name="Google Shape;927;p89"/>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3 - Wrap Up</a:t>
            </a:r>
            <a:endParaRPr>
              <a:solidFill>
                <a:srgbClr val="FFFFFF"/>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1"/>
        <p:cNvGrpSpPr/>
        <p:nvPr/>
      </p:nvGrpSpPr>
      <p:grpSpPr>
        <a:xfrm>
          <a:off x="0" y="0"/>
          <a:ext cx="0" cy="0"/>
          <a:chOff x="0" y="0"/>
          <a:chExt cx="0" cy="0"/>
        </a:xfrm>
      </p:grpSpPr>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5"/>
        <p:cNvGrpSpPr/>
        <p:nvPr/>
      </p:nvGrpSpPr>
      <p:grpSpPr>
        <a:xfrm>
          <a:off x="0" y="0"/>
          <a:ext cx="0" cy="0"/>
          <a:chOff x="0" y="0"/>
          <a:chExt cx="0" cy="0"/>
        </a:xfrm>
      </p:grpSpPr>
      <p:sp>
        <p:nvSpPr>
          <p:cNvPr id="936" name="Google Shape;936;p91"/>
          <p:cNvSpPr txBox="1"/>
          <p:nvPr/>
        </p:nvSpPr>
        <p:spPr>
          <a:xfrm>
            <a:off x="0" y="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4 - Set Up</a:t>
            </a:r>
            <a:endParaRPr>
              <a:solidFill>
                <a:srgbClr val="FFFFFF"/>
              </a:solidFill>
            </a:endParaRPr>
          </a:p>
        </p:txBody>
      </p:sp>
      <p:pic>
        <p:nvPicPr>
          <p:cNvPr id="937" name="Google Shape;937;p91" descr="Learn how Make lessons challenge students to program an app independently and &quot;take on the blank screen&quot;. This video will help you understand the goals of the lesson, show you what it looks like in the classroom, and give you tips for running and prepping Make lessons.&#10;&#10;Start learning at http://code.org/ &#10;&#10;Stay in touch with us!&#10;• on Twitter https://twitter.com/codeorg&#10;• on Facebook https://www.facebook.com/Code.org&#10;• on Instagram https://instagram.com/codeorg&#10;• on Tumblr https://blog.code.org &#10;• on LinkedIn https://www.linkedin.com/company/code-org&#10;• on Google+ https://google.com/+codeorg" title="Guide to Make Lessons">
            <a:hlinkClick r:id="rId4"/>
          </p:cNvPr>
          <p:cNvPicPr preferRelativeResize="0"/>
          <p:nvPr/>
        </p:nvPicPr>
        <p:blipFill>
          <a:blip r:embed="rId5">
            <a:alphaModFix/>
          </a:blip>
          <a:stretch>
            <a:fillRect/>
          </a:stretch>
        </p:blipFill>
        <p:spPr>
          <a:xfrm>
            <a:off x="1522738" y="348000"/>
            <a:ext cx="6191476" cy="46436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1"/>
        <p:cNvGrpSpPr/>
        <p:nvPr/>
      </p:nvGrpSpPr>
      <p:grpSpPr>
        <a:xfrm>
          <a:off x="0" y="0"/>
          <a:ext cx="0" cy="0"/>
          <a:chOff x="0" y="0"/>
          <a:chExt cx="0" cy="0"/>
        </a:xfrm>
      </p:grpSpPr>
      <p:sp>
        <p:nvSpPr>
          <p:cNvPr id="942" name="Google Shape;942;p92"/>
          <p:cNvSpPr txBox="1"/>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rgbClr val="FFFFFF"/>
                </a:solidFill>
                <a:latin typeface="Proxima Nova"/>
                <a:ea typeface="Proxima Nova"/>
                <a:cs typeface="Proxima Nova"/>
                <a:sym typeface="Proxima Nova"/>
              </a:rPr>
              <a:t>Unit 4 - Lesson 4</a:t>
            </a:r>
            <a:endParaRPr sz="3600" b="1">
              <a:solidFill>
                <a:srgbClr val="FFFFFF"/>
              </a:solidFill>
              <a:latin typeface="Proxima Nova"/>
              <a:ea typeface="Proxima Nova"/>
              <a:cs typeface="Proxima Nova"/>
              <a:sym typeface="Proxima Nova"/>
            </a:endParaRPr>
          </a:p>
          <a:p>
            <a:pPr marL="0" lvl="0" indent="0" algn="ctr" rtl="0">
              <a:spcBef>
                <a:spcPts val="0"/>
              </a:spcBef>
              <a:spcAft>
                <a:spcPts val="0"/>
              </a:spcAft>
              <a:buNone/>
            </a:pPr>
            <a:r>
              <a:rPr lang="en" sz="3600" b="1">
                <a:solidFill>
                  <a:srgbClr val="FFFFFF"/>
                </a:solidFill>
                <a:latin typeface="Proxima Nova"/>
                <a:ea typeface="Proxima Nova"/>
                <a:cs typeface="Proxima Nova"/>
                <a:sym typeface="Proxima Nova"/>
              </a:rPr>
              <a:t>Variables Make</a:t>
            </a:r>
            <a:endParaRPr sz="3600" b="1">
              <a:solidFill>
                <a:srgbClr val="FFFFFF"/>
              </a:solidFill>
              <a:latin typeface="Proxima Nova"/>
              <a:ea typeface="Proxima Nova"/>
              <a:cs typeface="Proxima Nova"/>
              <a:sym typeface="Proxima Nova"/>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6"/>
        <p:cNvGrpSpPr/>
        <p:nvPr/>
      </p:nvGrpSpPr>
      <p:grpSpPr>
        <a:xfrm>
          <a:off x="0" y="0"/>
          <a:ext cx="0" cy="0"/>
          <a:chOff x="0" y="0"/>
          <a:chExt cx="0" cy="0"/>
        </a:xfrm>
      </p:grpSpPr>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0"/>
        <p:cNvGrpSpPr/>
        <p:nvPr/>
      </p:nvGrpSpPr>
      <p:grpSpPr>
        <a:xfrm>
          <a:off x="0" y="0"/>
          <a:ext cx="0" cy="0"/>
          <a:chOff x="0" y="0"/>
          <a:chExt cx="0" cy="0"/>
        </a:xfrm>
      </p:grpSpPr>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4"/>
        <p:cNvGrpSpPr/>
        <p:nvPr/>
      </p:nvGrpSpPr>
      <p:grpSpPr>
        <a:xfrm>
          <a:off x="0" y="0"/>
          <a:ext cx="0" cy="0"/>
          <a:chOff x="0" y="0"/>
          <a:chExt cx="0" cy="0"/>
        </a:xfrm>
      </p:grpSpPr>
      <p:sp>
        <p:nvSpPr>
          <p:cNvPr id="955" name="Google Shape;955;p95"/>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4 - Activity</a:t>
            </a:r>
            <a:endParaRPr>
              <a:solidFill>
                <a:srgbClr val="FFFFFF"/>
              </a:solidFill>
            </a:endParaRPr>
          </a:p>
        </p:txBody>
      </p:sp>
      <p:sp>
        <p:nvSpPr>
          <p:cNvPr id="956" name="Google Shape;956;p95"/>
          <p:cNvSpPr txBox="1"/>
          <p:nvPr/>
        </p:nvSpPr>
        <p:spPr>
          <a:xfrm>
            <a:off x="75" y="306100"/>
            <a:ext cx="9144000" cy="7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Proxima Nova"/>
                <a:ea typeface="Proxima Nova"/>
                <a:cs typeface="Proxima Nova"/>
                <a:sym typeface="Proxima Nova"/>
              </a:rPr>
              <a:t>Variables Make: </a:t>
            </a:r>
            <a:endParaRPr sz="3600" b="1">
              <a:latin typeface="Proxima Nova"/>
              <a:ea typeface="Proxima Nova"/>
              <a:cs typeface="Proxima Nova"/>
              <a:sym typeface="Proxima Nova"/>
            </a:endParaRPr>
          </a:p>
          <a:p>
            <a:pPr marL="0" lvl="0" indent="0" algn="ctr" rtl="0">
              <a:spcBef>
                <a:spcPts val="0"/>
              </a:spcBef>
              <a:spcAft>
                <a:spcPts val="0"/>
              </a:spcAft>
              <a:buNone/>
            </a:pPr>
            <a:r>
              <a:rPr lang="en" sz="3600" b="1">
                <a:latin typeface="Proxima Nova"/>
                <a:ea typeface="Proxima Nova"/>
                <a:cs typeface="Proxima Nova"/>
                <a:sym typeface="Proxima Nova"/>
              </a:rPr>
              <a:t>Photo Liker</a:t>
            </a:r>
            <a:endParaRPr sz="3600" b="1">
              <a:latin typeface="Proxima Nova"/>
              <a:ea typeface="Proxima Nova"/>
              <a:cs typeface="Proxima Nova"/>
              <a:sym typeface="Proxima Nova"/>
            </a:endParaRPr>
          </a:p>
        </p:txBody>
      </p:sp>
      <p:sp>
        <p:nvSpPr>
          <p:cNvPr id="957" name="Google Shape;957;p95"/>
          <p:cNvSpPr txBox="1"/>
          <p:nvPr/>
        </p:nvSpPr>
        <p:spPr>
          <a:xfrm>
            <a:off x="4572000" y="2743200"/>
            <a:ext cx="3802800" cy="177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Proxima Nova"/>
                <a:ea typeface="Proxima Nova"/>
                <a:cs typeface="Proxima Nova"/>
                <a:sym typeface="Proxima Nova"/>
              </a:rPr>
              <a:t>Do This: </a:t>
            </a:r>
            <a:endParaRPr sz="2400">
              <a:latin typeface="Proxima Nova"/>
              <a:ea typeface="Proxima Nova"/>
              <a:cs typeface="Proxima Nova"/>
              <a:sym typeface="Proxima Nova"/>
            </a:endParaRPr>
          </a:p>
          <a:p>
            <a:pPr marL="457200" lvl="0" indent="-381000" algn="l" rtl="0">
              <a:spcBef>
                <a:spcPts val="0"/>
              </a:spcBef>
              <a:spcAft>
                <a:spcPts val="0"/>
              </a:spcAft>
              <a:buSzPts val="2400"/>
              <a:buFont typeface="Proxima Nova"/>
              <a:buChar char="●"/>
            </a:pPr>
            <a:r>
              <a:rPr lang="en" sz="2400">
                <a:latin typeface="Proxima Nova"/>
                <a:ea typeface="Proxima Nova"/>
                <a:cs typeface="Proxima Nova"/>
                <a:sym typeface="Proxima Nova"/>
              </a:rPr>
              <a:t>Navigate to Lesson 4, Level 1 on Code Studio</a:t>
            </a:r>
            <a:endParaRPr sz="2400">
              <a:latin typeface="Proxima Nova"/>
              <a:ea typeface="Proxima Nova"/>
              <a:cs typeface="Proxima Nova"/>
              <a:sym typeface="Proxima Nova"/>
            </a:endParaRPr>
          </a:p>
        </p:txBody>
      </p:sp>
      <p:pic>
        <p:nvPicPr>
          <p:cNvPr id="958" name="Google Shape;958;p95"/>
          <p:cNvPicPr preferRelativeResize="0"/>
          <p:nvPr/>
        </p:nvPicPr>
        <p:blipFill>
          <a:blip r:embed="rId4">
            <a:alphaModFix/>
          </a:blip>
          <a:stretch>
            <a:fillRect/>
          </a:stretch>
        </p:blipFill>
        <p:spPr>
          <a:xfrm>
            <a:off x="2398651" y="1728825"/>
            <a:ext cx="1676675" cy="2784975"/>
          </a:xfrm>
          <a:prstGeom prst="rect">
            <a:avLst/>
          </a:prstGeom>
          <a:noFill/>
          <a:ln>
            <a:noFill/>
          </a:ln>
        </p:spPr>
      </p:pic>
      <p:pic>
        <p:nvPicPr>
          <p:cNvPr id="959" name="Google Shape;959;p95"/>
          <p:cNvPicPr preferRelativeResize="0"/>
          <p:nvPr/>
        </p:nvPicPr>
        <p:blipFill>
          <a:blip r:embed="rId5">
            <a:alphaModFix/>
          </a:blip>
          <a:stretch>
            <a:fillRect/>
          </a:stretch>
        </p:blipFill>
        <p:spPr>
          <a:xfrm>
            <a:off x="4819726" y="2043625"/>
            <a:ext cx="3000375" cy="47625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3"/>
        <p:cNvGrpSpPr/>
        <p:nvPr/>
      </p:nvGrpSpPr>
      <p:grpSpPr>
        <a:xfrm>
          <a:off x="0" y="0"/>
          <a:ext cx="0" cy="0"/>
          <a:chOff x="0" y="0"/>
          <a:chExt cx="0" cy="0"/>
        </a:xfrm>
      </p:grpSpPr>
      <p:sp>
        <p:nvSpPr>
          <p:cNvPr id="964" name="Google Shape;964;p96"/>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4 - Activity</a:t>
            </a:r>
            <a:endParaRPr>
              <a:solidFill>
                <a:srgbClr val="FFFFFF"/>
              </a:solidFill>
            </a:endParaRPr>
          </a:p>
        </p:txBody>
      </p:sp>
      <p:sp>
        <p:nvSpPr>
          <p:cNvPr id="965" name="Google Shape;965;p96"/>
          <p:cNvSpPr txBox="1"/>
          <p:nvPr/>
        </p:nvSpPr>
        <p:spPr>
          <a:xfrm>
            <a:off x="554850" y="734800"/>
            <a:ext cx="7932600" cy="395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Proxima Nova"/>
                <a:ea typeface="Proxima Nova"/>
                <a:cs typeface="Proxima Nova"/>
                <a:sym typeface="Proxima Nova"/>
              </a:rPr>
              <a:t>Prompt: </a:t>
            </a:r>
            <a:r>
              <a:rPr lang="en" sz="3000">
                <a:latin typeface="Proxima Nova"/>
                <a:ea typeface="Proxima Nova"/>
                <a:cs typeface="Proxima Nova"/>
                <a:sym typeface="Proxima Nova"/>
              </a:rPr>
              <a:t>Try all of the buttons and add a comment to the picture</a:t>
            </a:r>
            <a:endParaRPr sz="3000" b="1">
              <a:latin typeface="Proxima Nova"/>
              <a:ea typeface="Proxima Nova"/>
              <a:cs typeface="Proxima Nova"/>
              <a:sym typeface="Proxima Nova"/>
            </a:endParaRPr>
          </a:p>
          <a:p>
            <a:pPr marL="0" lvl="0" indent="0" algn="ctr" rtl="0">
              <a:spcBef>
                <a:spcPts val="0"/>
              </a:spcBef>
              <a:spcAft>
                <a:spcPts val="0"/>
              </a:spcAft>
              <a:buNone/>
            </a:pPr>
            <a:endParaRPr sz="2400" b="1">
              <a:latin typeface="Proxima Nova"/>
              <a:ea typeface="Proxima Nova"/>
              <a:cs typeface="Proxima Nova"/>
              <a:sym typeface="Proxima Nova"/>
            </a:endParaRPr>
          </a:p>
          <a:p>
            <a:pPr marL="457200" lvl="0" indent="-381000" algn="l" rtl="0">
              <a:spcBef>
                <a:spcPts val="0"/>
              </a:spcBef>
              <a:spcAft>
                <a:spcPts val="0"/>
              </a:spcAft>
              <a:buSzPts val="2400"/>
              <a:buFont typeface="Proxima Nova"/>
              <a:buChar char="●"/>
            </a:pPr>
            <a:r>
              <a:rPr lang="en" sz="2400">
                <a:latin typeface="Proxima Nova"/>
                <a:ea typeface="Proxima Nova"/>
                <a:cs typeface="Proxima Nova"/>
                <a:sym typeface="Proxima Nova"/>
              </a:rPr>
              <a:t>What does this app do?</a:t>
            </a:r>
            <a:endParaRPr sz="2400">
              <a:latin typeface="Proxima Nova"/>
              <a:ea typeface="Proxima Nova"/>
              <a:cs typeface="Proxima Nova"/>
              <a:sym typeface="Proxima Nova"/>
            </a:endParaRPr>
          </a:p>
          <a:p>
            <a:pPr marL="457200" lvl="0" indent="-381000" algn="l" rtl="0">
              <a:spcBef>
                <a:spcPts val="0"/>
              </a:spcBef>
              <a:spcAft>
                <a:spcPts val="0"/>
              </a:spcAft>
              <a:buSzPts val="2400"/>
              <a:buFont typeface="Proxima Nova"/>
              <a:buChar char="●"/>
            </a:pPr>
            <a:r>
              <a:rPr lang="en" sz="2400">
                <a:latin typeface="Proxima Nova"/>
                <a:ea typeface="Proxima Nova"/>
                <a:cs typeface="Proxima Nova"/>
                <a:sym typeface="Proxima Nova"/>
              </a:rPr>
              <a:t>What are the inputs?</a:t>
            </a:r>
            <a:endParaRPr sz="2400">
              <a:latin typeface="Proxima Nova"/>
              <a:ea typeface="Proxima Nova"/>
              <a:cs typeface="Proxima Nova"/>
              <a:sym typeface="Proxima Nova"/>
            </a:endParaRPr>
          </a:p>
          <a:p>
            <a:pPr marL="457200" lvl="0" indent="-381000" algn="l" rtl="0">
              <a:spcBef>
                <a:spcPts val="0"/>
              </a:spcBef>
              <a:spcAft>
                <a:spcPts val="0"/>
              </a:spcAft>
              <a:buSzPts val="2400"/>
              <a:buFont typeface="Proxima Nova"/>
              <a:buChar char="●"/>
            </a:pPr>
            <a:r>
              <a:rPr lang="en" sz="2400">
                <a:latin typeface="Proxima Nova"/>
                <a:ea typeface="Proxima Nova"/>
                <a:cs typeface="Proxima Nova"/>
                <a:sym typeface="Proxima Nova"/>
              </a:rPr>
              <a:t>What are the outputs?</a:t>
            </a:r>
            <a:endParaRPr sz="2400">
              <a:latin typeface="Proxima Nova"/>
              <a:ea typeface="Proxima Nova"/>
              <a:cs typeface="Proxima Nova"/>
              <a:sym typeface="Proxima Nova"/>
            </a:endParaRPr>
          </a:p>
          <a:p>
            <a:pPr marL="457200" lvl="0" indent="-381000" algn="l" rtl="0">
              <a:spcBef>
                <a:spcPts val="0"/>
              </a:spcBef>
              <a:spcAft>
                <a:spcPts val="0"/>
              </a:spcAft>
              <a:buSzPts val="2400"/>
              <a:buFont typeface="Proxima Nova"/>
              <a:buChar char="●"/>
            </a:pPr>
            <a:r>
              <a:rPr lang="en" sz="2400">
                <a:latin typeface="Proxima Nova"/>
                <a:ea typeface="Proxima Nova"/>
                <a:cs typeface="Proxima Nova"/>
                <a:sym typeface="Proxima Nova"/>
              </a:rPr>
              <a:t>What's one piece of information that might be stored in a variable?</a:t>
            </a:r>
            <a:endParaRPr sz="2400">
              <a:latin typeface="Proxima Nova"/>
              <a:ea typeface="Proxima Nova"/>
              <a:cs typeface="Proxima Nova"/>
              <a:sym typeface="Proxima Nova"/>
            </a:endParaRPr>
          </a:p>
          <a:p>
            <a:pPr marL="0" lvl="0" indent="0" algn="l" rtl="0">
              <a:spcBef>
                <a:spcPts val="0"/>
              </a:spcBef>
              <a:spcAft>
                <a:spcPts val="0"/>
              </a:spcAft>
              <a:buNone/>
            </a:pPr>
            <a:endParaRPr sz="2400">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9"/>
        <p:cNvGrpSpPr/>
        <p:nvPr/>
      </p:nvGrpSpPr>
      <p:grpSpPr>
        <a:xfrm>
          <a:off x="0" y="0"/>
          <a:ext cx="0" cy="0"/>
          <a:chOff x="0" y="0"/>
          <a:chExt cx="0" cy="0"/>
        </a:xfrm>
      </p:grpSpPr>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9"/>
        <p:cNvGrpSpPr/>
        <p:nvPr/>
      </p:nvGrpSpPr>
      <p:grpSpPr>
        <a:xfrm>
          <a:off x="0" y="0"/>
          <a:ext cx="0" cy="0"/>
          <a:chOff x="0" y="0"/>
          <a:chExt cx="0" cy="0"/>
        </a:xfrm>
      </p:grpSpPr>
      <p:sp>
        <p:nvSpPr>
          <p:cNvPr id="970" name="Google Shape;970;p97"/>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11 - Activity</a:t>
            </a:r>
            <a:endParaRPr>
              <a:solidFill>
                <a:srgbClr val="FFFFFF"/>
              </a:solidFill>
            </a:endParaRPr>
          </a:p>
        </p:txBody>
      </p:sp>
      <p:sp>
        <p:nvSpPr>
          <p:cNvPr id="971" name="Google Shape;971;p97"/>
          <p:cNvSpPr txBox="1"/>
          <p:nvPr/>
        </p:nvSpPr>
        <p:spPr>
          <a:xfrm>
            <a:off x="75" y="306100"/>
            <a:ext cx="9144000" cy="7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Proxima Nova"/>
                <a:ea typeface="Proxima Nova"/>
                <a:cs typeface="Proxima Nova"/>
                <a:sym typeface="Proxima Nova"/>
              </a:rPr>
              <a:t>Do This: </a:t>
            </a:r>
            <a:r>
              <a:rPr lang="en" sz="3600">
                <a:latin typeface="Proxima Nova"/>
                <a:ea typeface="Proxima Nova"/>
                <a:cs typeface="Proxima Nova"/>
                <a:sym typeface="Proxima Nova"/>
              </a:rPr>
              <a:t>Make the Photo Liker!</a:t>
            </a:r>
            <a:endParaRPr sz="3600">
              <a:latin typeface="Proxima Nova"/>
              <a:ea typeface="Proxima Nova"/>
              <a:cs typeface="Proxima Nova"/>
              <a:sym typeface="Proxima Nova"/>
            </a:endParaRPr>
          </a:p>
        </p:txBody>
      </p:sp>
      <p:pic>
        <p:nvPicPr>
          <p:cNvPr id="972" name="Google Shape;972;p97"/>
          <p:cNvPicPr preferRelativeResize="0"/>
          <p:nvPr/>
        </p:nvPicPr>
        <p:blipFill>
          <a:blip r:embed="rId4">
            <a:alphaModFix/>
          </a:blip>
          <a:stretch>
            <a:fillRect/>
          </a:stretch>
        </p:blipFill>
        <p:spPr>
          <a:xfrm>
            <a:off x="228600" y="1056100"/>
            <a:ext cx="2966653" cy="3782601"/>
          </a:xfrm>
          <a:prstGeom prst="rect">
            <a:avLst/>
          </a:prstGeom>
          <a:noFill/>
          <a:ln>
            <a:noFill/>
          </a:ln>
        </p:spPr>
      </p:pic>
      <p:sp>
        <p:nvSpPr>
          <p:cNvPr id="973" name="Google Shape;973;p97"/>
          <p:cNvSpPr txBox="1"/>
          <p:nvPr/>
        </p:nvSpPr>
        <p:spPr>
          <a:xfrm>
            <a:off x="3389500" y="1167350"/>
            <a:ext cx="5203200" cy="363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Proxima Nova"/>
                <a:ea typeface="Proxima Nova"/>
                <a:cs typeface="Proxima Nova"/>
                <a:sym typeface="Proxima Nova"/>
              </a:rPr>
              <a:t>Use the activity guide to plan out your code, including the event handlers and variables you'll need to create.</a:t>
            </a:r>
            <a:endParaRPr sz="1800">
              <a:latin typeface="Proxima Nova"/>
              <a:ea typeface="Proxima Nova"/>
              <a:cs typeface="Proxima Nova"/>
              <a:sym typeface="Proxima Nova"/>
            </a:endParaRPr>
          </a:p>
          <a:p>
            <a:pPr marL="0" lvl="0" indent="0" algn="l" rtl="0">
              <a:spcBef>
                <a:spcPts val="0"/>
              </a:spcBef>
              <a:spcAft>
                <a:spcPts val="0"/>
              </a:spcAft>
              <a:buNone/>
            </a:pPr>
            <a:endParaRPr sz="1800">
              <a:latin typeface="Proxima Nova"/>
              <a:ea typeface="Proxima Nova"/>
              <a:cs typeface="Proxima Nova"/>
              <a:sym typeface="Proxima Nova"/>
            </a:endParaRPr>
          </a:p>
          <a:p>
            <a:pPr marL="0" lvl="0" indent="0" algn="l" rtl="0">
              <a:spcBef>
                <a:spcPts val="0"/>
              </a:spcBef>
              <a:spcAft>
                <a:spcPts val="0"/>
              </a:spcAft>
              <a:buNone/>
            </a:pPr>
            <a:r>
              <a:rPr lang="en" sz="1800" b="1">
                <a:latin typeface="Proxima Nova"/>
                <a:ea typeface="Proxima Nova"/>
                <a:cs typeface="Proxima Nova"/>
                <a:sym typeface="Proxima Nova"/>
              </a:rPr>
              <a:t>Step 3 </a:t>
            </a:r>
            <a:r>
              <a:rPr lang="en" sz="1800">
                <a:latin typeface="Proxima Nova"/>
                <a:ea typeface="Proxima Nova"/>
                <a:cs typeface="Proxima Nova"/>
                <a:sym typeface="Proxima Nova"/>
              </a:rPr>
              <a:t>includes steps you can follow to build the app, or you can use your own process.</a:t>
            </a:r>
            <a:endParaRPr sz="1800">
              <a:latin typeface="Proxima Nova"/>
              <a:ea typeface="Proxima Nova"/>
              <a:cs typeface="Proxima Nova"/>
              <a:sym typeface="Proxima Nova"/>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77"/>
        <p:cNvGrpSpPr/>
        <p:nvPr/>
      </p:nvGrpSpPr>
      <p:grpSpPr>
        <a:xfrm>
          <a:off x="0" y="0"/>
          <a:ext cx="0" cy="0"/>
          <a:chOff x="0" y="0"/>
          <a:chExt cx="0" cy="0"/>
        </a:xfrm>
      </p:grpSpPr>
      <p:sp>
        <p:nvSpPr>
          <p:cNvPr id="978" name="Google Shape;978;p98"/>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11 - Activity</a:t>
            </a:r>
            <a:endParaRPr>
              <a:solidFill>
                <a:srgbClr val="FFFFFF"/>
              </a:solidFill>
            </a:endParaRPr>
          </a:p>
        </p:txBody>
      </p:sp>
      <p:pic>
        <p:nvPicPr>
          <p:cNvPr id="979" name="Google Shape;979;p98"/>
          <p:cNvPicPr preferRelativeResize="0"/>
          <p:nvPr/>
        </p:nvPicPr>
        <p:blipFill>
          <a:blip r:embed="rId4">
            <a:alphaModFix/>
          </a:blip>
          <a:stretch>
            <a:fillRect/>
          </a:stretch>
        </p:blipFill>
        <p:spPr>
          <a:xfrm>
            <a:off x="5889850" y="2646675"/>
            <a:ext cx="1719700" cy="859850"/>
          </a:xfrm>
          <a:prstGeom prst="rect">
            <a:avLst/>
          </a:prstGeom>
          <a:noFill/>
          <a:ln>
            <a:noFill/>
          </a:ln>
        </p:spPr>
      </p:pic>
      <p:sp>
        <p:nvSpPr>
          <p:cNvPr id="980" name="Google Shape;980;p98"/>
          <p:cNvSpPr txBox="1"/>
          <p:nvPr/>
        </p:nvSpPr>
        <p:spPr>
          <a:xfrm>
            <a:off x="0" y="508475"/>
            <a:ext cx="9144000" cy="131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latin typeface="Proxima Nova"/>
                <a:ea typeface="Proxima Nova"/>
                <a:cs typeface="Proxima Nova"/>
                <a:sym typeface="Proxima Nova"/>
              </a:rPr>
              <a:t>Don't forget to check the rubric before hitting submit!</a:t>
            </a:r>
            <a:endParaRPr sz="2400">
              <a:latin typeface="Proxima Nova"/>
              <a:ea typeface="Proxima Nova"/>
              <a:cs typeface="Proxima Nova"/>
              <a:sym typeface="Proxima Nova"/>
            </a:endParaRPr>
          </a:p>
        </p:txBody>
      </p:sp>
      <p:pic>
        <p:nvPicPr>
          <p:cNvPr id="981" name="Google Shape;981;p98"/>
          <p:cNvPicPr preferRelativeResize="0"/>
          <p:nvPr/>
        </p:nvPicPr>
        <p:blipFill>
          <a:blip r:embed="rId5">
            <a:alphaModFix/>
          </a:blip>
          <a:stretch>
            <a:fillRect/>
          </a:stretch>
        </p:blipFill>
        <p:spPr>
          <a:xfrm>
            <a:off x="533400" y="1102850"/>
            <a:ext cx="4762200" cy="388825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5"/>
        <p:cNvGrpSpPr/>
        <p:nvPr/>
      </p:nvGrpSpPr>
      <p:grpSpPr>
        <a:xfrm>
          <a:off x="0" y="0"/>
          <a:ext cx="0" cy="0"/>
          <a:chOff x="0" y="0"/>
          <a:chExt cx="0" cy="0"/>
        </a:xfrm>
      </p:grpSpPr>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9"/>
        <p:cNvGrpSpPr/>
        <p:nvPr/>
      </p:nvGrpSpPr>
      <p:grpSpPr>
        <a:xfrm>
          <a:off x="0" y="0"/>
          <a:ext cx="0" cy="0"/>
          <a:chOff x="0" y="0"/>
          <a:chExt cx="0" cy="0"/>
        </a:xfrm>
      </p:grpSpPr>
      <p:sp>
        <p:nvSpPr>
          <p:cNvPr id="990" name="Google Shape;990;p100"/>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4 - Wrap Up</a:t>
            </a:r>
            <a:endParaRPr>
              <a:solidFill>
                <a:srgbClr val="FFFFFF"/>
              </a:solidFill>
            </a:endParaRPr>
          </a:p>
        </p:txBody>
      </p:sp>
      <p:sp>
        <p:nvSpPr>
          <p:cNvPr id="991" name="Google Shape;991;p100"/>
          <p:cNvSpPr txBox="1"/>
          <p:nvPr/>
        </p:nvSpPr>
        <p:spPr>
          <a:xfrm>
            <a:off x="0" y="2079650"/>
            <a:ext cx="9144000" cy="92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chemeClr val="dk1"/>
                </a:solidFill>
                <a:latin typeface="Proxima Nova"/>
                <a:ea typeface="Proxima Nova"/>
                <a:cs typeface="Proxima Nova"/>
                <a:sym typeface="Proxima Nova"/>
              </a:rPr>
              <a:t>Great job today!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3"/>
        <p:cNvGrpSpPr/>
        <p:nvPr/>
      </p:nvGrpSpPr>
      <p:grpSpPr>
        <a:xfrm>
          <a:off x="0" y="0"/>
          <a:ext cx="0" cy="0"/>
          <a:chOff x="0" y="0"/>
          <a:chExt cx="0" cy="0"/>
        </a:xfrm>
      </p:grpSpPr>
      <p:sp>
        <p:nvSpPr>
          <p:cNvPr id="154" name="Google Shape;154;p35"/>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1 - Activity</a:t>
            </a:r>
            <a:endParaRPr>
              <a:solidFill>
                <a:srgbClr val="FFFFFF"/>
              </a:solidFill>
            </a:endParaRPr>
          </a:p>
        </p:txBody>
      </p:sp>
      <p:sp>
        <p:nvSpPr>
          <p:cNvPr id="155" name="Google Shape;155;p35"/>
          <p:cNvSpPr txBox="1"/>
          <p:nvPr/>
        </p:nvSpPr>
        <p:spPr>
          <a:xfrm>
            <a:off x="597575" y="306100"/>
            <a:ext cx="7864500" cy="7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Proxima Nova"/>
                <a:ea typeface="Proxima Nova"/>
                <a:cs typeface="Proxima Nova"/>
                <a:sym typeface="Proxima Nova"/>
              </a:rPr>
              <a:t>Variables Explore</a:t>
            </a:r>
            <a:endParaRPr sz="3600" b="1">
              <a:latin typeface="Proxima Nova"/>
              <a:ea typeface="Proxima Nova"/>
              <a:cs typeface="Proxima Nova"/>
              <a:sym typeface="Proxima Nova"/>
            </a:endParaRPr>
          </a:p>
        </p:txBody>
      </p:sp>
      <p:sp>
        <p:nvSpPr>
          <p:cNvPr id="156" name="Google Shape;156;p35"/>
          <p:cNvSpPr txBox="1"/>
          <p:nvPr/>
        </p:nvSpPr>
        <p:spPr>
          <a:xfrm>
            <a:off x="504650" y="1142325"/>
            <a:ext cx="8256300" cy="132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Proxima Nova"/>
                <a:ea typeface="Proxima Nova"/>
                <a:cs typeface="Proxima Nova"/>
                <a:sym typeface="Proxima Nova"/>
              </a:rPr>
              <a:t>You and your partner should have:</a:t>
            </a:r>
            <a:endParaRPr b="1">
              <a:latin typeface="Proxima Nova"/>
              <a:ea typeface="Proxima Nova"/>
              <a:cs typeface="Proxima Nova"/>
              <a:sym typeface="Proxima Nova"/>
            </a:endParaRPr>
          </a:p>
          <a:p>
            <a:pPr marL="0" lvl="0" indent="0" algn="ctr" rtl="0">
              <a:spcBef>
                <a:spcPts val="0"/>
              </a:spcBef>
              <a:spcAft>
                <a:spcPts val="0"/>
              </a:spcAft>
              <a:buNone/>
            </a:pPr>
            <a:r>
              <a:rPr lang="en">
                <a:latin typeface="Proxima Nova"/>
                <a:ea typeface="Proxima Nova"/>
                <a:cs typeface="Proxima Nova"/>
                <a:sym typeface="Proxima Nova"/>
              </a:rPr>
              <a:t>Small stacks of red and yellow stickies</a:t>
            </a:r>
            <a:endParaRPr>
              <a:latin typeface="Proxima Nova"/>
              <a:ea typeface="Proxima Nova"/>
              <a:cs typeface="Proxima Nova"/>
              <a:sym typeface="Proxima Nova"/>
            </a:endParaRPr>
          </a:p>
          <a:p>
            <a:pPr marL="0" lvl="0" indent="0" algn="ctr" rtl="0">
              <a:spcBef>
                <a:spcPts val="0"/>
              </a:spcBef>
              <a:spcAft>
                <a:spcPts val="0"/>
              </a:spcAft>
              <a:buNone/>
            </a:pPr>
            <a:r>
              <a:rPr lang="en">
                <a:latin typeface="Proxima Nova"/>
                <a:ea typeface="Proxima Nova"/>
                <a:cs typeface="Proxima Nova"/>
                <a:sym typeface="Proxima Nova"/>
              </a:rPr>
              <a:t>3 plastic baggies</a:t>
            </a:r>
            <a:endParaRPr>
              <a:latin typeface="Proxima Nova"/>
              <a:ea typeface="Proxima Nova"/>
              <a:cs typeface="Proxima Nova"/>
              <a:sym typeface="Proxima Nova"/>
            </a:endParaRPr>
          </a:p>
          <a:p>
            <a:pPr marL="0" lvl="0" indent="0" algn="ctr" rtl="0">
              <a:spcBef>
                <a:spcPts val="0"/>
              </a:spcBef>
              <a:spcAft>
                <a:spcPts val="0"/>
              </a:spcAft>
              <a:buNone/>
            </a:pPr>
            <a:r>
              <a:rPr lang="en">
                <a:latin typeface="Proxima Nova"/>
                <a:ea typeface="Proxima Nova"/>
                <a:cs typeface="Proxima Nova"/>
                <a:sym typeface="Proxima Nova"/>
              </a:rPr>
              <a:t>Pen/Pencil</a:t>
            </a:r>
            <a:endParaRPr>
              <a:latin typeface="Proxima Nova"/>
              <a:ea typeface="Proxima Nova"/>
              <a:cs typeface="Proxima Nova"/>
              <a:sym typeface="Proxima Nova"/>
            </a:endParaRPr>
          </a:p>
          <a:p>
            <a:pPr marL="0" lvl="0" indent="0" algn="ctr" rtl="0">
              <a:spcBef>
                <a:spcPts val="0"/>
              </a:spcBef>
              <a:spcAft>
                <a:spcPts val="0"/>
              </a:spcAft>
              <a:buNone/>
            </a:pPr>
            <a:r>
              <a:rPr lang="en">
                <a:latin typeface="Proxima Nova"/>
                <a:ea typeface="Proxima Nova"/>
                <a:cs typeface="Proxima Nova"/>
                <a:sym typeface="Proxima Nova"/>
              </a:rPr>
              <a:t>Dry erase marker</a:t>
            </a:r>
            <a:endParaRPr>
              <a:latin typeface="Proxima Nova"/>
              <a:ea typeface="Proxima Nova"/>
              <a:cs typeface="Proxima Nova"/>
              <a:sym typeface="Proxima Nova"/>
            </a:endParaRPr>
          </a:p>
        </p:txBody>
      </p:sp>
      <p:sp>
        <p:nvSpPr>
          <p:cNvPr id="157" name="Google Shape;157;p35"/>
          <p:cNvSpPr/>
          <p:nvPr/>
        </p:nvSpPr>
        <p:spPr>
          <a:xfrm rot="-853279">
            <a:off x="1470050" y="2448871"/>
            <a:ext cx="1058746" cy="1058746"/>
          </a:xfrm>
          <a:prstGeom prst="foldedCorner">
            <a:avLst>
              <a:gd name="adj" fmla="val 16667"/>
            </a:avLst>
          </a:prstGeom>
          <a:solidFill>
            <a:srgbClr val="FFF2CC"/>
          </a:solidFill>
          <a:ln w="9525" cap="flat" cmpd="sng">
            <a:solidFill>
              <a:srgbClr val="595959"/>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2400">
              <a:latin typeface="Coming Soon"/>
              <a:ea typeface="Coming Soon"/>
              <a:cs typeface="Coming Soon"/>
              <a:sym typeface="Coming Soon"/>
            </a:endParaRPr>
          </a:p>
        </p:txBody>
      </p:sp>
      <p:sp>
        <p:nvSpPr>
          <p:cNvPr id="158" name="Google Shape;158;p35"/>
          <p:cNvSpPr/>
          <p:nvPr/>
        </p:nvSpPr>
        <p:spPr>
          <a:xfrm rot="-224180">
            <a:off x="2194372" y="2659071"/>
            <a:ext cx="1058851" cy="1058851"/>
          </a:xfrm>
          <a:prstGeom prst="foldedCorner">
            <a:avLst>
              <a:gd name="adj" fmla="val 16667"/>
            </a:avLst>
          </a:prstGeom>
          <a:solidFill>
            <a:srgbClr val="F4CCCC"/>
          </a:solidFill>
          <a:ln w="9525" cap="flat" cmpd="sng">
            <a:solidFill>
              <a:srgbClr val="595959"/>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2400">
              <a:latin typeface="Coming Soon"/>
              <a:ea typeface="Coming Soon"/>
              <a:cs typeface="Coming Soon"/>
              <a:sym typeface="Coming Soon"/>
            </a:endParaRPr>
          </a:p>
        </p:txBody>
      </p:sp>
      <p:grpSp>
        <p:nvGrpSpPr>
          <p:cNvPr id="159" name="Google Shape;159;p35"/>
          <p:cNvGrpSpPr/>
          <p:nvPr/>
        </p:nvGrpSpPr>
        <p:grpSpPr>
          <a:xfrm>
            <a:off x="5131651" y="2987846"/>
            <a:ext cx="1902306" cy="1311814"/>
            <a:chOff x="642775" y="1378850"/>
            <a:chExt cx="2363700" cy="1637925"/>
          </a:xfrm>
        </p:grpSpPr>
        <p:sp>
          <p:nvSpPr>
            <p:cNvPr id="160" name="Google Shape;160;p35"/>
            <p:cNvSpPr/>
            <p:nvPr/>
          </p:nvSpPr>
          <p:spPr>
            <a:xfrm>
              <a:off x="642775" y="1596575"/>
              <a:ext cx="2363700" cy="1420200"/>
            </a:xfrm>
            <a:prstGeom prst="rect">
              <a:avLst/>
            </a:prstGeom>
            <a:solidFill>
              <a:srgbClr val="00BEFF">
                <a:alpha val="6150"/>
              </a:srgbClr>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5"/>
            <p:cNvSpPr/>
            <p:nvPr/>
          </p:nvSpPr>
          <p:spPr>
            <a:xfrm>
              <a:off x="642775" y="1378850"/>
              <a:ext cx="2363700" cy="217800"/>
            </a:xfrm>
            <a:prstGeom prst="rect">
              <a:avLst/>
            </a:prstGeom>
            <a:solidFill>
              <a:srgbClr val="6D9EEB"/>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2" name="Google Shape;162;p35"/>
            <p:cNvCxnSpPr>
              <a:stCxn id="161" idx="1"/>
              <a:endCxn id="161" idx="3"/>
            </p:cNvCxnSpPr>
            <p:nvPr/>
          </p:nvCxnSpPr>
          <p:spPr>
            <a:xfrm>
              <a:off x="642775" y="1487750"/>
              <a:ext cx="2363700" cy="0"/>
            </a:xfrm>
            <a:prstGeom prst="straightConnector1">
              <a:avLst/>
            </a:prstGeom>
            <a:noFill/>
            <a:ln w="9525" cap="flat" cmpd="sng">
              <a:solidFill>
                <a:srgbClr val="1155CC"/>
              </a:solidFill>
              <a:prstDash val="solid"/>
              <a:round/>
              <a:headEnd type="none" w="med" len="med"/>
              <a:tailEnd type="none" w="med" len="med"/>
            </a:ln>
          </p:spPr>
        </p:cxnSp>
      </p:grpSp>
      <p:grpSp>
        <p:nvGrpSpPr>
          <p:cNvPr id="163" name="Google Shape;163;p35"/>
          <p:cNvGrpSpPr/>
          <p:nvPr/>
        </p:nvGrpSpPr>
        <p:grpSpPr>
          <a:xfrm>
            <a:off x="5674976" y="2621871"/>
            <a:ext cx="1902306" cy="1311814"/>
            <a:chOff x="642775" y="1378850"/>
            <a:chExt cx="2363700" cy="1637925"/>
          </a:xfrm>
        </p:grpSpPr>
        <p:sp>
          <p:nvSpPr>
            <p:cNvPr id="164" name="Google Shape;164;p35"/>
            <p:cNvSpPr/>
            <p:nvPr/>
          </p:nvSpPr>
          <p:spPr>
            <a:xfrm>
              <a:off x="642775" y="1596575"/>
              <a:ext cx="2363700" cy="1420200"/>
            </a:xfrm>
            <a:prstGeom prst="rect">
              <a:avLst/>
            </a:prstGeom>
            <a:solidFill>
              <a:srgbClr val="00BEFF">
                <a:alpha val="6150"/>
              </a:srgbClr>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5"/>
            <p:cNvSpPr/>
            <p:nvPr/>
          </p:nvSpPr>
          <p:spPr>
            <a:xfrm>
              <a:off x="642775" y="1378850"/>
              <a:ext cx="2363700" cy="217800"/>
            </a:xfrm>
            <a:prstGeom prst="rect">
              <a:avLst/>
            </a:prstGeom>
            <a:solidFill>
              <a:srgbClr val="6D9EEB"/>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6" name="Google Shape;166;p35"/>
            <p:cNvCxnSpPr>
              <a:stCxn id="165" idx="1"/>
              <a:endCxn id="165" idx="3"/>
            </p:cNvCxnSpPr>
            <p:nvPr/>
          </p:nvCxnSpPr>
          <p:spPr>
            <a:xfrm>
              <a:off x="642775" y="1487750"/>
              <a:ext cx="2363700" cy="0"/>
            </a:xfrm>
            <a:prstGeom prst="straightConnector1">
              <a:avLst/>
            </a:prstGeom>
            <a:noFill/>
            <a:ln w="9525" cap="flat" cmpd="sng">
              <a:solidFill>
                <a:srgbClr val="1155CC"/>
              </a:solidFill>
              <a:prstDash val="solid"/>
              <a:round/>
              <a:headEnd type="none" w="med" len="med"/>
              <a:tailEnd type="none" w="med" len="med"/>
            </a:ln>
          </p:spPr>
        </p:cxnSp>
      </p:grpSp>
      <p:grpSp>
        <p:nvGrpSpPr>
          <p:cNvPr id="167" name="Google Shape;167;p35"/>
          <p:cNvGrpSpPr/>
          <p:nvPr/>
        </p:nvGrpSpPr>
        <p:grpSpPr>
          <a:xfrm>
            <a:off x="6371251" y="2236821"/>
            <a:ext cx="1902306" cy="1311814"/>
            <a:chOff x="642775" y="1378850"/>
            <a:chExt cx="2363700" cy="1637925"/>
          </a:xfrm>
        </p:grpSpPr>
        <p:sp>
          <p:nvSpPr>
            <p:cNvPr id="168" name="Google Shape;168;p35"/>
            <p:cNvSpPr/>
            <p:nvPr/>
          </p:nvSpPr>
          <p:spPr>
            <a:xfrm>
              <a:off x="642775" y="1596575"/>
              <a:ext cx="2363700" cy="1420200"/>
            </a:xfrm>
            <a:prstGeom prst="rect">
              <a:avLst/>
            </a:prstGeom>
            <a:solidFill>
              <a:srgbClr val="00BEFF">
                <a:alpha val="6150"/>
              </a:srgbClr>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5"/>
            <p:cNvSpPr/>
            <p:nvPr/>
          </p:nvSpPr>
          <p:spPr>
            <a:xfrm>
              <a:off x="642775" y="1378850"/>
              <a:ext cx="2363700" cy="217800"/>
            </a:xfrm>
            <a:prstGeom prst="rect">
              <a:avLst/>
            </a:prstGeom>
            <a:solidFill>
              <a:srgbClr val="6D9EEB"/>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0" name="Google Shape;170;p35"/>
            <p:cNvCxnSpPr>
              <a:stCxn id="169" idx="1"/>
              <a:endCxn id="169" idx="3"/>
            </p:cNvCxnSpPr>
            <p:nvPr/>
          </p:nvCxnSpPr>
          <p:spPr>
            <a:xfrm>
              <a:off x="642775" y="1487750"/>
              <a:ext cx="2363700" cy="0"/>
            </a:xfrm>
            <a:prstGeom prst="straightConnector1">
              <a:avLst/>
            </a:prstGeom>
            <a:noFill/>
            <a:ln w="9525" cap="flat" cmpd="sng">
              <a:solidFill>
                <a:srgbClr val="1155CC"/>
              </a:solidFill>
              <a:prstDash val="solid"/>
              <a:round/>
              <a:headEnd type="none" w="med" len="med"/>
              <a:tailEnd type="none" w="med" len="med"/>
            </a:ln>
          </p:spPr>
        </p:cxnSp>
      </p:grpSp>
      <p:grpSp>
        <p:nvGrpSpPr>
          <p:cNvPr id="171" name="Google Shape;171;p35"/>
          <p:cNvGrpSpPr/>
          <p:nvPr/>
        </p:nvGrpSpPr>
        <p:grpSpPr>
          <a:xfrm>
            <a:off x="7114949" y="3097200"/>
            <a:ext cx="1646004" cy="1336120"/>
            <a:chOff x="2651499" y="3458925"/>
            <a:chExt cx="1646004" cy="1336120"/>
          </a:xfrm>
        </p:grpSpPr>
        <p:grpSp>
          <p:nvGrpSpPr>
            <p:cNvPr id="172" name="Google Shape;172;p35"/>
            <p:cNvGrpSpPr/>
            <p:nvPr/>
          </p:nvGrpSpPr>
          <p:grpSpPr>
            <a:xfrm>
              <a:off x="2651499" y="3458925"/>
              <a:ext cx="1646004" cy="1336120"/>
              <a:chOff x="2651499" y="3458925"/>
              <a:chExt cx="1646004" cy="1336120"/>
            </a:xfrm>
          </p:grpSpPr>
          <p:sp>
            <p:nvSpPr>
              <p:cNvPr id="173" name="Google Shape;173;p35"/>
              <p:cNvSpPr/>
              <p:nvPr/>
            </p:nvSpPr>
            <p:spPr>
              <a:xfrm rot="-2148247">
                <a:off x="2579405" y="3978115"/>
                <a:ext cx="1777387" cy="327961"/>
              </a:xfrm>
              <a:prstGeom prst="flowChartDelay">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5"/>
              <p:cNvSpPr/>
              <p:nvPr/>
            </p:nvSpPr>
            <p:spPr>
              <a:xfrm rot="3143546">
                <a:off x="3860238" y="3520738"/>
                <a:ext cx="349529" cy="393575"/>
              </a:xfrm>
              <a:prstGeom prst="can">
                <a:avLst>
                  <a:gd name="adj" fmla="val 25000"/>
                </a:avLst>
              </a:prstGeom>
              <a:solidFill>
                <a:srgbClr val="741B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5"/>
              <p:cNvSpPr txBox="1"/>
              <p:nvPr/>
            </p:nvSpPr>
            <p:spPr>
              <a:xfrm rot="-2129986">
                <a:off x="2862715" y="4021937"/>
                <a:ext cx="1053901" cy="34863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741B47"/>
                    </a:solidFill>
                    <a:latin typeface="Impact"/>
                    <a:ea typeface="Impact"/>
                    <a:cs typeface="Impact"/>
                    <a:sym typeface="Impact"/>
                  </a:rPr>
                  <a:t>MARKER</a:t>
                </a:r>
                <a:endParaRPr>
                  <a:solidFill>
                    <a:srgbClr val="741B47"/>
                  </a:solidFill>
                  <a:latin typeface="Impact"/>
                  <a:ea typeface="Impact"/>
                  <a:cs typeface="Impact"/>
                  <a:sym typeface="Impact"/>
                </a:endParaRPr>
              </a:p>
            </p:txBody>
          </p:sp>
        </p:grpSp>
        <p:sp>
          <p:nvSpPr>
            <p:cNvPr id="176" name="Google Shape;176;p35"/>
            <p:cNvSpPr/>
            <p:nvPr/>
          </p:nvSpPr>
          <p:spPr>
            <a:xfrm rot="3144543">
              <a:off x="4034696" y="3589017"/>
              <a:ext cx="281302" cy="59465"/>
            </a:xfrm>
            <a:prstGeom prst="can">
              <a:avLst>
                <a:gd name="adj" fmla="val 25000"/>
              </a:avLst>
            </a:prstGeom>
            <a:solidFill>
              <a:srgbClr val="741B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0"/>
        <p:cNvGrpSpPr/>
        <p:nvPr/>
      </p:nvGrpSpPr>
      <p:grpSpPr>
        <a:xfrm>
          <a:off x="0" y="0"/>
          <a:ext cx="0" cy="0"/>
          <a:chOff x="0" y="0"/>
          <a:chExt cx="0" cy="0"/>
        </a:xfrm>
      </p:grpSpPr>
      <p:sp>
        <p:nvSpPr>
          <p:cNvPr id="181" name="Google Shape;181;p36"/>
          <p:cNvSpPr/>
          <p:nvPr/>
        </p:nvSpPr>
        <p:spPr>
          <a:xfrm>
            <a:off x="3158807" y="2499396"/>
            <a:ext cx="1058700" cy="10587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“hi”</a:t>
            </a:r>
            <a:endParaRPr sz="2400">
              <a:latin typeface="Coming Soon"/>
              <a:ea typeface="Coming Soon"/>
              <a:cs typeface="Coming Soon"/>
              <a:sym typeface="Coming Soon"/>
            </a:endParaRPr>
          </a:p>
        </p:txBody>
      </p:sp>
      <p:sp>
        <p:nvSpPr>
          <p:cNvPr id="182" name="Google Shape;182;p36"/>
          <p:cNvSpPr/>
          <p:nvPr/>
        </p:nvSpPr>
        <p:spPr>
          <a:xfrm>
            <a:off x="4339892" y="2753309"/>
            <a:ext cx="1058700" cy="10587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800">
                <a:latin typeface="Coming Soon"/>
                <a:ea typeface="Coming Soon"/>
                <a:cs typeface="Coming Soon"/>
                <a:sym typeface="Coming Soon"/>
              </a:rPr>
              <a:t>“hi there”</a:t>
            </a:r>
            <a:endParaRPr sz="1800">
              <a:latin typeface="Coming Soon"/>
              <a:ea typeface="Coming Soon"/>
              <a:cs typeface="Coming Soon"/>
              <a:sym typeface="Coming Soon"/>
            </a:endParaRPr>
          </a:p>
        </p:txBody>
      </p:sp>
      <p:sp>
        <p:nvSpPr>
          <p:cNvPr id="183" name="Google Shape;183;p36"/>
          <p:cNvSpPr/>
          <p:nvPr/>
        </p:nvSpPr>
        <p:spPr>
          <a:xfrm>
            <a:off x="3341922" y="3932463"/>
            <a:ext cx="1058700" cy="10587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“c u l8r”</a:t>
            </a:r>
            <a:endParaRPr sz="2400">
              <a:latin typeface="Coming Soon"/>
              <a:ea typeface="Coming Soon"/>
              <a:cs typeface="Coming Soon"/>
              <a:sym typeface="Coming Soon"/>
            </a:endParaRPr>
          </a:p>
        </p:txBody>
      </p:sp>
      <p:sp>
        <p:nvSpPr>
          <p:cNvPr id="184" name="Google Shape;184;p36"/>
          <p:cNvSpPr txBox="1"/>
          <p:nvPr/>
        </p:nvSpPr>
        <p:spPr>
          <a:xfrm>
            <a:off x="3172975" y="1379800"/>
            <a:ext cx="2402700" cy="111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Proxima Nova"/>
                <a:ea typeface="Proxima Nova"/>
                <a:cs typeface="Proxima Nova"/>
                <a:sym typeface="Proxima Nova"/>
              </a:rPr>
              <a:t>Strings</a:t>
            </a:r>
            <a:endParaRPr sz="2400">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Made of any characters</a:t>
            </a: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Inside double quotes</a:t>
            </a: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Red sticky</a:t>
            </a:r>
            <a:endParaRPr>
              <a:latin typeface="Proxima Nova"/>
              <a:ea typeface="Proxima Nova"/>
              <a:cs typeface="Proxima Nova"/>
              <a:sym typeface="Proxima Nova"/>
            </a:endParaRPr>
          </a:p>
        </p:txBody>
      </p:sp>
      <p:sp>
        <p:nvSpPr>
          <p:cNvPr id="185" name="Google Shape;185;p36"/>
          <p:cNvSpPr/>
          <p:nvPr/>
        </p:nvSpPr>
        <p:spPr>
          <a:xfrm>
            <a:off x="1342871" y="2607126"/>
            <a:ext cx="1058700" cy="10587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22</a:t>
            </a:r>
            <a:endParaRPr sz="2400">
              <a:latin typeface="Coming Soon"/>
              <a:ea typeface="Coming Soon"/>
              <a:cs typeface="Coming Soon"/>
              <a:sym typeface="Coming Soon"/>
            </a:endParaRPr>
          </a:p>
        </p:txBody>
      </p:sp>
      <p:sp>
        <p:nvSpPr>
          <p:cNvPr id="186" name="Google Shape;186;p36"/>
          <p:cNvSpPr/>
          <p:nvPr/>
        </p:nvSpPr>
        <p:spPr>
          <a:xfrm>
            <a:off x="183476" y="2753314"/>
            <a:ext cx="1058700" cy="10587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9</a:t>
            </a:r>
            <a:endParaRPr sz="2400">
              <a:latin typeface="Coming Soon"/>
              <a:ea typeface="Coming Soon"/>
              <a:cs typeface="Coming Soon"/>
              <a:sym typeface="Coming Soon"/>
            </a:endParaRPr>
          </a:p>
        </p:txBody>
      </p:sp>
      <p:sp>
        <p:nvSpPr>
          <p:cNvPr id="187" name="Google Shape;187;p36"/>
          <p:cNvSpPr/>
          <p:nvPr/>
        </p:nvSpPr>
        <p:spPr>
          <a:xfrm>
            <a:off x="393379" y="3932468"/>
            <a:ext cx="1058700" cy="10587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548</a:t>
            </a:r>
            <a:endParaRPr sz="2400">
              <a:latin typeface="Coming Soon"/>
              <a:ea typeface="Coming Soon"/>
              <a:cs typeface="Coming Soon"/>
              <a:sym typeface="Coming Soon"/>
            </a:endParaRPr>
          </a:p>
        </p:txBody>
      </p:sp>
      <p:sp>
        <p:nvSpPr>
          <p:cNvPr id="188" name="Google Shape;188;p36"/>
          <p:cNvSpPr txBox="1"/>
          <p:nvPr/>
        </p:nvSpPr>
        <p:spPr>
          <a:xfrm>
            <a:off x="104050" y="1379800"/>
            <a:ext cx="2123400" cy="111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Proxima Nova"/>
                <a:ea typeface="Proxima Nova"/>
                <a:cs typeface="Proxima Nova"/>
                <a:sym typeface="Proxima Nova"/>
              </a:rPr>
              <a:t>Numbers</a:t>
            </a:r>
            <a:endParaRPr sz="2400">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Made of the digits 0...9</a:t>
            </a: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No quotes</a:t>
            </a: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Yellow sticky</a:t>
            </a:r>
            <a:endParaRPr>
              <a:latin typeface="Proxima Nova"/>
              <a:ea typeface="Proxima Nova"/>
              <a:cs typeface="Proxima Nova"/>
              <a:sym typeface="Proxima Nova"/>
            </a:endParaRPr>
          </a:p>
        </p:txBody>
      </p:sp>
      <p:sp>
        <p:nvSpPr>
          <p:cNvPr id="189" name="Google Shape;189;p36"/>
          <p:cNvSpPr txBox="1"/>
          <p:nvPr/>
        </p:nvSpPr>
        <p:spPr>
          <a:xfrm>
            <a:off x="6361700" y="1058700"/>
            <a:ext cx="2687100" cy="111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latin typeface="Proxima Nova"/>
                <a:ea typeface="Proxima Nova"/>
                <a:cs typeface="Proxima Nova"/>
                <a:sym typeface="Proxima Nova"/>
              </a:rPr>
              <a:t>Do This:</a:t>
            </a:r>
            <a:endParaRPr sz="3000" b="1">
              <a:latin typeface="Proxima Nova"/>
              <a:ea typeface="Proxima Nova"/>
              <a:cs typeface="Proxima Nova"/>
              <a:sym typeface="Proxima Nova"/>
            </a:endParaRPr>
          </a:p>
          <a:p>
            <a:pPr marL="0" lvl="0" indent="0" algn="l" rtl="0">
              <a:spcBef>
                <a:spcPts val="0"/>
              </a:spcBef>
              <a:spcAft>
                <a:spcPts val="0"/>
              </a:spcAft>
              <a:buNone/>
            </a:pPr>
            <a:r>
              <a:rPr lang="en" sz="3000">
                <a:latin typeface="Proxima Nova"/>
                <a:ea typeface="Proxima Nova"/>
                <a:cs typeface="Proxima Nova"/>
                <a:sym typeface="Proxima Nova"/>
              </a:rPr>
              <a:t>Make one number and one string. Share it at your table.</a:t>
            </a:r>
            <a:endParaRPr>
              <a:latin typeface="Proxima Nova"/>
              <a:ea typeface="Proxima Nova"/>
              <a:cs typeface="Proxima Nova"/>
              <a:sym typeface="Proxima Nova"/>
            </a:endParaRPr>
          </a:p>
        </p:txBody>
      </p:sp>
      <p:sp>
        <p:nvSpPr>
          <p:cNvPr id="190" name="Google Shape;190;p36"/>
          <p:cNvSpPr txBox="1"/>
          <p:nvPr/>
        </p:nvSpPr>
        <p:spPr>
          <a:xfrm>
            <a:off x="1325575" y="234875"/>
            <a:ext cx="2879400" cy="105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dk1"/>
                </a:solidFill>
                <a:latin typeface="Proxima Nova"/>
                <a:ea typeface="Proxima Nova"/>
                <a:cs typeface="Proxima Nova"/>
                <a:sym typeface="Proxima Nova"/>
              </a:rPr>
              <a:t>Value</a:t>
            </a:r>
            <a:endParaRPr sz="2400">
              <a:solidFill>
                <a:schemeClr val="dk1"/>
              </a:solidFill>
              <a:latin typeface="Proxima Nova"/>
              <a:ea typeface="Proxima Nova"/>
              <a:cs typeface="Proxima Nova"/>
              <a:sym typeface="Proxima Nova"/>
            </a:endParaRPr>
          </a:p>
          <a:p>
            <a:pPr marL="0" lvl="0" indent="0" algn="ctr" rtl="0">
              <a:spcBef>
                <a:spcPts val="0"/>
              </a:spcBef>
              <a:spcAft>
                <a:spcPts val="0"/>
              </a:spcAft>
              <a:buNone/>
            </a:pPr>
            <a:r>
              <a:rPr lang="en">
                <a:solidFill>
                  <a:schemeClr val="dk1"/>
                </a:solidFill>
                <a:latin typeface="Proxima Nova"/>
                <a:ea typeface="Proxima Nova"/>
                <a:cs typeface="Proxima Nova"/>
                <a:sym typeface="Proxima Nova"/>
              </a:rPr>
              <a:t>One piece of information</a:t>
            </a:r>
            <a:endParaRPr>
              <a:solidFill>
                <a:schemeClr val="dk1"/>
              </a:solidFill>
              <a:latin typeface="Proxima Nova"/>
              <a:ea typeface="Proxima Nova"/>
              <a:cs typeface="Proxima Nova"/>
              <a:sym typeface="Proxima Nova"/>
            </a:endParaRPr>
          </a:p>
          <a:p>
            <a:pPr marL="0" lvl="0" indent="0" algn="ctr" rtl="0">
              <a:spcBef>
                <a:spcPts val="0"/>
              </a:spcBef>
              <a:spcAft>
                <a:spcPts val="0"/>
              </a:spcAft>
              <a:buNone/>
            </a:pPr>
            <a:r>
              <a:rPr lang="en">
                <a:solidFill>
                  <a:schemeClr val="dk1"/>
                </a:solidFill>
                <a:latin typeface="Proxima Nova"/>
                <a:ea typeface="Proxima Nova"/>
                <a:cs typeface="Proxima Nova"/>
                <a:sym typeface="Proxima Nova"/>
              </a:rPr>
              <a:t>Goes on a sticky</a:t>
            </a:r>
            <a:endParaRPr>
              <a:solidFill>
                <a:schemeClr val="dk1"/>
              </a:solidFill>
              <a:latin typeface="Proxima Nova"/>
              <a:ea typeface="Proxima Nova"/>
              <a:cs typeface="Proxima Nova"/>
              <a:sym typeface="Proxima Nova"/>
            </a:endParaRPr>
          </a:p>
          <a:p>
            <a:pPr marL="0" lvl="0" indent="0" algn="ctr" rtl="0">
              <a:spcBef>
                <a:spcPts val="0"/>
              </a:spcBef>
              <a:spcAft>
                <a:spcPts val="0"/>
              </a:spcAft>
              <a:buNone/>
            </a:pPr>
            <a:endParaRPr sz="2400">
              <a:solidFill>
                <a:schemeClr val="dk1"/>
              </a:solidFill>
              <a:latin typeface="Proxima Nova"/>
              <a:ea typeface="Proxima Nova"/>
              <a:cs typeface="Proxima Nova"/>
              <a:sym typeface="Proxima Nova"/>
            </a:endParaRPr>
          </a:p>
        </p:txBody>
      </p:sp>
      <p:sp>
        <p:nvSpPr>
          <p:cNvPr id="191" name="Google Shape;191;p36"/>
          <p:cNvSpPr/>
          <p:nvPr/>
        </p:nvSpPr>
        <p:spPr>
          <a:xfrm rot="5400000">
            <a:off x="2625475" y="-1371525"/>
            <a:ext cx="279600" cy="5272500"/>
          </a:xfrm>
          <a:prstGeom prst="leftBrace">
            <a:avLst>
              <a:gd name="adj1" fmla="val 0"/>
              <a:gd name="adj2" fmla="val 50000"/>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6"/>
          <p:cNvSpPr/>
          <p:nvPr/>
        </p:nvSpPr>
        <p:spPr>
          <a:xfrm>
            <a:off x="4631217" y="4004909"/>
            <a:ext cx="1058700" cy="10587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800">
                <a:latin typeface="Coming Soon"/>
                <a:ea typeface="Coming Soon"/>
                <a:cs typeface="Coming Soon"/>
                <a:sym typeface="Coming Soon"/>
              </a:rPr>
              <a:t>“123”</a:t>
            </a:r>
            <a:endParaRPr sz="1800">
              <a:latin typeface="Coming Soon"/>
              <a:ea typeface="Coming Soon"/>
              <a:cs typeface="Coming Soon"/>
              <a:sym typeface="Coming Soon"/>
            </a:endParaRPr>
          </a:p>
        </p:txBody>
      </p:sp>
      <p:sp>
        <p:nvSpPr>
          <p:cNvPr id="193" name="Google Shape;193;p36"/>
          <p:cNvSpPr/>
          <p:nvPr/>
        </p:nvSpPr>
        <p:spPr>
          <a:xfrm>
            <a:off x="1603971" y="3876851"/>
            <a:ext cx="1058700" cy="1058700"/>
          </a:xfrm>
          <a:prstGeom prst="foldedCorner">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Coming Soon"/>
                <a:ea typeface="Coming Soon"/>
                <a:cs typeface="Coming Soon"/>
                <a:sym typeface="Coming Soon"/>
              </a:rPr>
              <a:t>123</a:t>
            </a:r>
            <a:endParaRPr sz="2400">
              <a:latin typeface="Coming Soon"/>
              <a:ea typeface="Coming Soon"/>
              <a:cs typeface="Coming Soon"/>
              <a:sym typeface="Coming Soon"/>
            </a:endParaRPr>
          </a:p>
        </p:txBody>
      </p:sp>
      <p:sp>
        <p:nvSpPr>
          <p:cNvPr id="194" name="Google Shape;194;p36"/>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1 - Activity</a:t>
            </a:r>
            <a:endParaRPr>
              <a:solidFill>
                <a:srgbClr val="FFFFFF"/>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2512</Words>
  <Application>Microsoft Office PowerPoint</Application>
  <PresentationFormat>On-screen Show (16:9)</PresentationFormat>
  <Paragraphs>555</Paragraphs>
  <Slides>73</Slides>
  <Notes>73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73</vt:i4>
      </vt:variant>
    </vt:vector>
  </HeadingPairs>
  <TitlesOfParts>
    <vt:vector size="81" baseType="lpstr">
      <vt:lpstr>Coming Soon</vt:lpstr>
      <vt:lpstr>Impact</vt:lpstr>
      <vt:lpstr>Ubuntu</vt:lpstr>
      <vt:lpstr>Proxima Nova</vt:lpstr>
      <vt:lpstr>Consolas</vt:lpstr>
      <vt:lpstr>Arial</vt:lpstr>
      <vt:lpstr>Simple Light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Burrill, Casey</dc:creator>
  <cp:lastModifiedBy>Burrill, Casey</cp:lastModifiedBy>
  <cp:revision>1</cp:revision>
  <dcterms:modified xsi:type="dcterms:W3CDTF">2021-10-29T14:40:17Z</dcterms:modified>
</cp:coreProperties>
</file>